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12"/>
  </p:notesMasterIdLst>
  <p:handoutMasterIdLst>
    <p:handoutMasterId r:id="rId13"/>
  </p:handoutMasterIdLst>
  <p:sldIdLst>
    <p:sldId id="2561" r:id="rId2"/>
    <p:sldId id="2562" r:id="rId3"/>
    <p:sldId id="2563" r:id="rId4"/>
    <p:sldId id="2564" r:id="rId5"/>
    <p:sldId id="2565" r:id="rId6"/>
    <p:sldId id="2566" r:id="rId7"/>
    <p:sldId id="2567" r:id="rId8"/>
    <p:sldId id="2568" r:id="rId9"/>
    <p:sldId id="2569" r:id="rId10"/>
    <p:sldId id="25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AC99D742-7981-474A-A4AF-F6D26DA55AC2}">
          <p14:sldIdLst>
            <p14:sldId id="2561"/>
            <p14:sldId id="2562"/>
            <p14:sldId id="2563"/>
            <p14:sldId id="2564"/>
            <p14:sldId id="2565"/>
            <p14:sldId id="2566"/>
            <p14:sldId id="2567"/>
            <p14:sldId id="2568"/>
            <p14:sldId id="2569"/>
            <p14:sldId id="25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68151" autoAdjust="0"/>
  </p:normalViewPr>
  <p:slideViewPr>
    <p:cSldViewPr snapToGrid="0">
      <p:cViewPr>
        <p:scale>
          <a:sx n="66" d="100"/>
          <a:sy n="66" d="100"/>
        </p:scale>
        <p:origin x="1286" y="82"/>
      </p:cViewPr>
      <p:guideLst/>
    </p:cSldViewPr>
  </p:slideViewPr>
  <p:outlineViewPr>
    <p:cViewPr>
      <p:scale>
        <a:sx n="33" d="100"/>
        <a:sy n="33" d="100"/>
      </p:scale>
      <p:origin x="0" y="-2232"/>
    </p:cViewPr>
  </p:outlineViewPr>
  <p:notesTextViewPr>
    <p:cViewPr>
      <p:scale>
        <a:sx n="1" d="1"/>
        <a:sy n="1" d="1"/>
      </p:scale>
      <p:origin x="0" y="0"/>
    </p:cViewPr>
  </p:notesTextViewPr>
  <p:sorterViewPr>
    <p:cViewPr>
      <p:scale>
        <a:sx n="100" d="100"/>
        <a:sy n="100" d="100"/>
      </p:scale>
      <p:origin x="0" y="-202"/>
    </p:cViewPr>
  </p:sorterViewPr>
  <p:notesViewPr>
    <p:cSldViewPr snapToGrid="0">
      <p:cViewPr varScale="1">
        <p:scale>
          <a:sx n="73" d="100"/>
          <a:sy n="73" d="100"/>
        </p:scale>
        <p:origin x="2981" y="2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4/18/2025</a:t>
            </a:fld>
            <a:endParaRPr lang="en-US"/>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4/18/2025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tama66?utm_content=creditCopyText&amp;utm_medium=referral&amp;utm_source=unsplash"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photos/brown-wooden-book-shelves-with-books-aT88kga0g_M?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thkelley?utm_content=creditCopyText&amp;utm_medium=referral&amp;utm_source=unsplas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books-filed-on-bookshelf-hHL08lF7Ikc?utm_content=creditCopyText&amp;utm_medium=referral&amp;utm_source=unsplash"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_timvancleef?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wooden-ladder-by-bookshelves-1JBOZwuW7sI?utm_content=creditCopyText&amp;utm_medium=referral&amp;utm_source=unsplash"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amadorloureiro?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letter-wood-stamp-lot-BVyNlchWqzs?utm_content=creditCopyText&amp;utm_medium=referral&amp;utm_source=unsplash"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polarmermaid?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round-silver-frame-eyeglasses-9njBajKGR9g?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sincerelymedia?utm_content=creditCopyText&amp;utm_medium=referral&amp;utm_source=unsplash"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photos/open-book-lot-IKzmglo7JLk?utm_content=creditCopyText&amp;utm_medium=referral&amp;utm_source=unsplash"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bamin?utm_content=creditCopyText&amp;utm_medium=referral&amp;utm_source=unsplash"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photos/opened-book-page-PoqnZZioqOs?utm_content=creditCopyText&amp;utm_medium=referral&amp;utm_source=unsplash"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Hello, my name is Destiny Hillis, and today I’ll be presenting my project on </a:t>
            </a:r>
            <a:r>
              <a:rPr lang="en-US" sz="1800" b="1" i="0" u="none" strike="noStrike" dirty="0">
                <a:solidFill>
                  <a:srgbClr val="000000"/>
                </a:solidFill>
                <a:effectLst/>
                <a:latin typeface="Arial" panose="020B0604020202020204" pitchFamily="34" charset="0"/>
              </a:rPr>
              <a:t>"Author Attribution Using Stylometry."</a:t>
            </a: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1</a:t>
            </a:fld>
            <a:endParaRPr lang="en-US" dirty="0"/>
          </a:p>
        </p:txBody>
      </p:sp>
    </p:spTree>
    <p:extLst>
      <p:ext uri="{BB962C8B-B14F-4D97-AF65-F5344CB8AC3E}">
        <p14:creationId xmlns:p14="http://schemas.microsoft.com/office/powerpoint/2010/main" val="1006521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In summary, my project aims to evaluate whether </a:t>
            </a:r>
            <a:r>
              <a:rPr lang="en-US" sz="1800" b="1" i="0" u="none" strike="noStrike" dirty="0">
                <a:solidFill>
                  <a:srgbClr val="000000"/>
                </a:solidFill>
                <a:effectLst/>
                <a:latin typeface="Arial" panose="020B0604020202020204" pitchFamily="34" charset="0"/>
              </a:rPr>
              <a:t>deep learning models like BERT</a:t>
            </a:r>
            <a:r>
              <a:rPr lang="en-US" sz="1800" b="0" i="0" u="none" strike="noStrike" dirty="0">
                <a:solidFill>
                  <a:srgbClr val="000000"/>
                </a:solidFill>
                <a:effectLst/>
                <a:latin typeface="Arial" panose="020B0604020202020204" pitchFamily="34" charset="0"/>
              </a:rPr>
              <a:t> can outperform traditional stylometric techniques in author attribution—and whether the two approaches might even be stronger together, something I would like to explore in future work.</a:t>
            </a:r>
          </a:p>
          <a:p>
            <a:pPr rtl="0">
              <a:spcBef>
                <a:spcPts val="1200"/>
              </a:spcBef>
              <a:spcAft>
                <a:spcPts val="1200"/>
              </a:spcAft>
              <a:buNone/>
            </a:pPr>
            <a:endParaRPr lang="en-US"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Looking ahead, I plan to:</a:t>
            </a:r>
          </a:p>
          <a:p>
            <a:pPr rtl="0">
              <a:spcBef>
                <a:spcPts val="1200"/>
              </a:spcBef>
              <a:spcAft>
                <a:spcPts val="1200"/>
              </a:spcAft>
              <a:buNone/>
            </a:pPr>
            <a:endParaRPr lang="en-US" b="0" dirty="0">
              <a:effectLst/>
            </a:endParaRPr>
          </a:p>
          <a:p>
            <a:pPr marL="285750" indent="-285750" rtl="0" fontAlgn="base">
              <a:spcBef>
                <a:spcPts val="1200"/>
              </a:spcBef>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Apply the models to </a:t>
            </a:r>
            <a:r>
              <a:rPr lang="en-US" sz="1800" b="1" i="0" u="none" strike="noStrike" dirty="0">
                <a:solidFill>
                  <a:srgbClr val="000000"/>
                </a:solidFill>
                <a:effectLst/>
                <a:latin typeface="Arial" panose="020B0604020202020204" pitchFamily="34" charset="0"/>
              </a:rPr>
              <a:t>literary attribution debates</a:t>
            </a:r>
            <a:r>
              <a:rPr lang="en-US" sz="1800" b="0" i="0" u="none" strike="noStrike" dirty="0">
                <a:solidFill>
                  <a:srgbClr val="000000"/>
                </a:solidFill>
                <a:effectLst/>
                <a:latin typeface="Arial" panose="020B0604020202020204" pitchFamily="34" charset="0"/>
              </a:rPr>
              <a:t>, such as the Zelda/F. Scott Fitzgerald case. This is the controversial idea that F. Scott Fitzgerald may have published some of his wife, Zelda’s, works as his own. This has been an ongoing dispute for the past century and it would be fun to use NLP to help determine a potential answer.</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 would also like to explore </a:t>
            </a:r>
            <a:r>
              <a:rPr lang="en-US" sz="1800" b="1" i="0" u="none" strike="noStrike" dirty="0">
                <a:solidFill>
                  <a:srgbClr val="000000"/>
                </a:solidFill>
                <a:effectLst/>
                <a:latin typeface="Arial" panose="020B0604020202020204" pitchFamily="34" charset="0"/>
              </a:rPr>
              <a:t>hybrid approaches</a:t>
            </a:r>
            <a:r>
              <a:rPr lang="en-US" sz="1800" b="0" i="0" u="none" strike="noStrike" dirty="0">
                <a:solidFill>
                  <a:srgbClr val="000000"/>
                </a:solidFill>
                <a:effectLst/>
                <a:latin typeface="Arial" panose="020B0604020202020204" pitchFamily="34" charset="0"/>
              </a:rPr>
              <a:t> that combine the precision of stylometry with the semantic depth of transformer models. Logically this seems like it would provide the best accuracy, taking advantage of the best of both worlds.</a:t>
            </a:r>
          </a:p>
          <a:p>
            <a:pPr>
              <a:buNone/>
            </a:pP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Thanks so much for listening and I appreciate any feedback you may have.</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a:buNone/>
            </a:pPr>
            <a:endParaRPr lang="en-US" sz="1800" b="0" i="0" u="none" strike="noStrike" dirty="0">
              <a:solidFill>
                <a:srgbClr val="000000"/>
              </a:solidFill>
              <a:effectLst/>
              <a:latin typeface="Arial" panose="020B0604020202020204" pitchFamily="34" charset="0"/>
            </a:endParaRPr>
          </a:p>
          <a:p>
            <a:pPr>
              <a:buNone/>
            </a:pPr>
            <a:r>
              <a:rPr lang="en-US" dirty="0"/>
              <a:t>Photo by </a:t>
            </a:r>
            <a:r>
              <a:rPr lang="en-US" dirty="0">
                <a:hlinkClick r:id="rId3"/>
              </a:rPr>
              <a:t>Peter Herrmann</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10</a:t>
            </a:fld>
            <a:endParaRPr lang="en-US" dirty="0"/>
          </a:p>
        </p:txBody>
      </p:sp>
    </p:spTree>
    <p:extLst>
      <p:ext uri="{BB962C8B-B14F-4D97-AF65-F5344CB8AC3E}">
        <p14:creationId xmlns:p14="http://schemas.microsoft.com/office/powerpoint/2010/main" val="153957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core task I’m tackling is </a:t>
            </a:r>
            <a:r>
              <a:rPr lang="en-US" sz="1800" b="1" i="0" u="none" strike="noStrike" dirty="0">
                <a:solidFill>
                  <a:srgbClr val="000000"/>
                </a:solidFill>
                <a:effectLst/>
                <a:latin typeface="Arial" panose="020B0604020202020204" pitchFamily="34" charset="0"/>
              </a:rPr>
              <a:t>authorship attribution</a:t>
            </a:r>
            <a:r>
              <a:rPr lang="en-US" sz="1800" b="0" i="0" u="none" strike="noStrike" dirty="0">
                <a:solidFill>
                  <a:srgbClr val="000000"/>
                </a:solidFill>
                <a:effectLst/>
                <a:latin typeface="Arial" panose="020B0604020202020204" pitchFamily="34" charset="0"/>
              </a:rPr>
              <a:t>—the process of identifying who wrote a given text based on its </a:t>
            </a:r>
            <a:r>
              <a:rPr lang="en-US" sz="1800" b="1" i="0" u="none" strike="noStrike" dirty="0">
                <a:solidFill>
                  <a:srgbClr val="000000"/>
                </a:solidFill>
                <a:effectLst/>
                <a:latin typeface="Arial" panose="020B0604020202020204" pitchFamily="34" charset="0"/>
              </a:rPr>
              <a:t>stylistic features</a:t>
            </a:r>
            <a:r>
              <a:rPr lang="en-US" sz="1800" b="0" i="0" u="none" strike="noStrike" dirty="0">
                <a:solidFill>
                  <a:srgbClr val="000000"/>
                </a:solidFill>
                <a:effectLst/>
                <a:latin typeface="Arial" panose="020B0604020202020204" pitchFamily="34" charset="0"/>
              </a:rPr>
              <a:t>, rather than its content.</a:t>
            </a:r>
          </a:p>
          <a:p>
            <a:pPr rtl="0">
              <a:spcBef>
                <a:spcPts val="1200"/>
              </a:spcBef>
              <a:spcAft>
                <a:spcPts val="1200"/>
              </a:spcAft>
              <a:buNone/>
            </a:pPr>
            <a:endParaRPr lang="en-US"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This has real-world applications in areas like </a:t>
            </a:r>
            <a:r>
              <a:rPr lang="en-US" sz="1800" b="1" i="0" u="none" strike="noStrike" dirty="0">
                <a:solidFill>
                  <a:srgbClr val="000000"/>
                </a:solidFill>
                <a:effectLst/>
                <a:latin typeface="Arial" panose="020B0604020202020204" pitchFamily="34" charset="0"/>
              </a:rPr>
              <a:t>forensic linguistics</a:t>
            </a:r>
            <a:r>
              <a:rPr lang="en-US" sz="1800" b="0" i="0" u="none" strike="noStrike" dirty="0">
                <a:solidFill>
                  <a:srgbClr val="000000"/>
                </a:solidFill>
                <a:effectLst/>
                <a:latin typeface="Arial" panose="020B0604020202020204" pitchFamily="34" charset="0"/>
              </a:rPr>
              <a:t>, where we might want to verify the author of a threatening letter, or in </a:t>
            </a:r>
            <a:r>
              <a:rPr lang="en-US" sz="1800" b="1" i="0" u="none" strike="noStrike" dirty="0">
                <a:solidFill>
                  <a:srgbClr val="000000"/>
                </a:solidFill>
                <a:effectLst/>
                <a:latin typeface="Arial" panose="020B0604020202020204" pitchFamily="34" charset="0"/>
              </a:rPr>
              <a:t>plagiarism detection</a:t>
            </a:r>
            <a:r>
              <a:rPr lang="en-US" sz="1800" b="0" i="0" u="none" strike="noStrike" dirty="0">
                <a:solidFill>
                  <a:srgbClr val="000000"/>
                </a:solidFill>
                <a:effectLst/>
                <a:latin typeface="Arial" panose="020B0604020202020204" pitchFamily="34" charset="0"/>
              </a:rPr>
              <a:t>, where stylistic fingerprints can reveal when someone’s submitted or published work that isn’t their own.</a:t>
            </a:r>
          </a:p>
          <a:p>
            <a:pPr rtl="0">
              <a:spcBef>
                <a:spcPts val="1200"/>
              </a:spcBef>
              <a:spcAft>
                <a:spcPts val="1200"/>
              </a:spcAft>
              <a:buNone/>
            </a:pPr>
            <a:endParaRPr lang="en-US" b="0" dirty="0">
              <a:effectLst/>
            </a:endParaRPr>
          </a:p>
          <a:p>
            <a:pPr>
              <a:buNone/>
            </a:pPr>
            <a:r>
              <a:rPr lang="en-US" sz="1800" b="0" i="0" u="none" strike="noStrike" dirty="0">
                <a:solidFill>
                  <a:srgbClr val="000000"/>
                </a:solidFill>
                <a:effectLst/>
                <a:latin typeface="Arial" panose="020B0604020202020204" pitchFamily="34" charset="0"/>
              </a:rPr>
              <a:t>The challenge lies in how </a:t>
            </a:r>
            <a:r>
              <a:rPr lang="en-US" sz="1800" b="1" i="0" u="none" strike="noStrike" dirty="0">
                <a:solidFill>
                  <a:srgbClr val="000000"/>
                </a:solidFill>
                <a:effectLst/>
                <a:latin typeface="Arial" panose="020B0604020202020204" pitchFamily="34" charset="0"/>
              </a:rPr>
              <a:t>subtle and nuanced writing styles</a:t>
            </a:r>
            <a:r>
              <a:rPr lang="en-US" sz="1800" b="0" i="0" u="none" strike="noStrike" dirty="0">
                <a:solidFill>
                  <a:srgbClr val="000000"/>
                </a:solidFill>
                <a:effectLst/>
                <a:latin typeface="Arial" panose="020B0604020202020204" pitchFamily="34" charset="0"/>
              </a:rPr>
              <a:t> can be—especially between similar authors or genres. These distinctions are not always easy for humans to detect, but stylometric and machine learning techniques can help.</a:t>
            </a:r>
          </a:p>
          <a:p>
            <a:pPr>
              <a:buNone/>
            </a:pPr>
            <a:endParaRPr lang="en-US" sz="1800" b="0" i="0" u="none" strike="noStrike" dirty="0">
              <a:solidFill>
                <a:srgbClr val="000000"/>
              </a:solidFill>
              <a:effectLst/>
              <a:latin typeface="Arial" panose="020B0604020202020204" pitchFamily="34" charset="0"/>
            </a:endParaRPr>
          </a:p>
          <a:p>
            <a:pPr>
              <a:buNone/>
            </a:pPr>
            <a:endParaRPr lang="en-US" sz="1800" b="0" i="0" u="none" strike="noStrike" dirty="0">
              <a:solidFill>
                <a:srgbClr val="000000"/>
              </a:solidFill>
              <a:effectLst/>
              <a:latin typeface="Arial" panose="020B0604020202020204" pitchFamily="34" charset="0"/>
            </a:endParaRPr>
          </a:p>
          <a:p>
            <a:pPr>
              <a:buNone/>
            </a:pPr>
            <a:r>
              <a:rPr lang="en-US" dirty="0"/>
              <a:t>Photo by </a:t>
            </a:r>
            <a:r>
              <a:rPr lang="en-US" dirty="0">
                <a:hlinkClick r:id="rId3"/>
              </a:rPr>
              <a:t>Thomas Kelley</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2</a:t>
            </a:fld>
            <a:endParaRPr lang="en-US" dirty="0"/>
          </a:p>
        </p:txBody>
      </p:sp>
    </p:spTree>
    <p:extLst>
      <p:ext uri="{BB962C8B-B14F-4D97-AF65-F5344CB8AC3E}">
        <p14:creationId xmlns:p14="http://schemas.microsoft.com/office/powerpoint/2010/main" val="315192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main goal of my project is to compare </a:t>
            </a:r>
            <a:r>
              <a:rPr lang="en-US" sz="1800" b="1" i="0" u="none" strike="noStrike" dirty="0">
                <a:solidFill>
                  <a:srgbClr val="000000"/>
                </a:solidFill>
                <a:effectLst/>
                <a:latin typeface="Arial" panose="020B0604020202020204" pitchFamily="34" charset="0"/>
              </a:rPr>
              <a:t>traditional, feature-based methods</a:t>
            </a:r>
            <a:r>
              <a:rPr lang="en-US" sz="1800" b="0" i="0" u="none" strike="noStrike" dirty="0">
                <a:solidFill>
                  <a:srgbClr val="000000"/>
                </a:solidFill>
                <a:effectLst/>
                <a:latin typeface="Arial" panose="020B0604020202020204" pitchFamily="34" charset="0"/>
              </a:rPr>
              <a:t> of authorship attribution with a more modern, </a:t>
            </a:r>
            <a:r>
              <a:rPr lang="en-US" sz="1800" b="1" i="0" u="none" strike="noStrike" dirty="0">
                <a:solidFill>
                  <a:srgbClr val="000000"/>
                </a:solidFill>
                <a:effectLst/>
                <a:latin typeface="Arial" panose="020B0604020202020204" pitchFamily="34" charset="0"/>
              </a:rPr>
              <a:t>transformer-based approach</a:t>
            </a:r>
            <a:r>
              <a:rPr lang="en-US" sz="1800" b="0" i="0" u="none" strike="noStrike" dirty="0">
                <a:solidFill>
                  <a:srgbClr val="000000"/>
                </a:solidFill>
                <a:effectLst/>
                <a:latin typeface="Arial" panose="020B0604020202020204" pitchFamily="34" charset="0"/>
              </a:rPr>
              <a:t> using deep learning.</a:t>
            </a:r>
          </a:p>
          <a:p>
            <a:pPr rtl="0">
              <a:spcBef>
                <a:spcPts val="1200"/>
              </a:spcBef>
              <a:spcAft>
                <a:spcPts val="1200"/>
              </a:spcAft>
              <a:buNone/>
            </a:pPr>
            <a:endParaRPr lang="en-US"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key question I’m exploring is: </a:t>
            </a:r>
            <a:r>
              <a:rPr lang="en-US" sz="1800" b="1" i="0" u="none" strike="noStrike" dirty="0">
                <a:solidFill>
                  <a:srgbClr val="000000"/>
                </a:solidFill>
                <a:effectLst/>
                <a:latin typeface="Arial" panose="020B0604020202020204" pitchFamily="34" charset="0"/>
              </a:rPr>
              <a:t>Can a model like BERT outperform classic stylometric classifiers like Support Vector Machines (SVM) or Random Forest?</a:t>
            </a:r>
          </a:p>
          <a:p>
            <a:pPr rtl="0">
              <a:spcBef>
                <a:spcPts val="1200"/>
              </a:spcBef>
              <a:spcAft>
                <a:spcPts val="1200"/>
              </a:spcAft>
              <a:buNone/>
            </a:pPr>
            <a:endParaRPr lang="en-US"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As a bonus, I’m also hoping to apply my models to an open literary question—whether F. Scott Fitzgerald may have published any of Zelda Fitzgerald’s writing as his own.</a:t>
            </a:r>
            <a:endParaRPr lang="en-US" b="0" dirty="0">
              <a:effectLst/>
            </a:endParaRPr>
          </a:p>
          <a:p>
            <a:pPr>
              <a:buNone/>
            </a:pPr>
            <a:endParaRPr lang="en-US" dirty="0"/>
          </a:p>
          <a:p>
            <a:pPr>
              <a:buNone/>
            </a:pPr>
            <a:br>
              <a:rPr lang="en-US" dirty="0"/>
            </a:br>
            <a:r>
              <a:rPr lang="en-US" dirty="0"/>
              <a:t>Photo by </a:t>
            </a:r>
            <a:r>
              <a:rPr lang="en-US" dirty="0">
                <a:hlinkClick r:id="rId3"/>
              </a:rPr>
              <a:t>Tim van Cleef</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3</a:t>
            </a:fld>
            <a:endParaRPr lang="en-US" dirty="0"/>
          </a:p>
        </p:txBody>
      </p:sp>
    </p:spTree>
    <p:extLst>
      <p:ext uri="{BB962C8B-B14F-4D97-AF65-F5344CB8AC3E}">
        <p14:creationId xmlns:p14="http://schemas.microsoft.com/office/powerpoint/2010/main" val="1102205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two primary datasets I’m using are:</a:t>
            </a:r>
          </a:p>
          <a:p>
            <a:pPr rtl="0">
              <a:spcBef>
                <a:spcPts val="1200"/>
              </a:spcBef>
              <a:spcAft>
                <a:spcPts val="1200"/>
              </a:spcAft>
              <a:buNone/>
            </a:pPr>
            <a:endParaRPr lang="en-US" b="0" dirty="0">
              <a:effectLst/>
            </a:endParaRPr>
          </a:p>
          <a:p>
            <a:pPr marL="742950" lvl="1" indent="-285750"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Project Gutenberg Corpus</a:t>
            </a:r>
            <a:r>
              <a:rPr lang="en-US" sz="1800" b="0" i="0" u="none" strike="noStrike" dirty="0">
                <a:solidFill>
                  <a:srgbClr val="000000"/>
                </a:solidFill>
                <a:effectLst/>
                <a:latin typeface="Arial" panose="020B0604020202020204" pitchFamily="34" charset="0"/>
              </a:rPr>
              <a:t>, accessed via NLTK, which includes public domain literary texts from a range of authors.</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742950" lvl="1" indent="-285750" rtl="0" fontAlgn="base">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PAN Author Identification dataset</a:t>
            </a:r>
            <a:r>
              <a:rPr lang="en-US" sz="1800" b="0" i="0" u="none" strike="noStrike" dirty="0">
                <a:solidFill>
                  <a:srgbClr val="000000"/>
                </a:solidFill>
                <a:effectLst/>
                <a:latin typeface="Arial" panose="020B0604020202020204" pitchFamily="34" charset="0"/>
              </a:rPr>
              <a:t>, which is a well-established benchmark in authorship attribution research, if I can get it working. I will discuss later in the “Challenges &amp; Lessons Learned” slide.</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To address my optional stretch goal, I also need to collect works attributed to both </a:t>
            </a:r>
            <a:r>
              <a:rPr lang="en-US" sz="1800" b="1" i="0" u="none" strike="noStrike" dirty="0">
                <a:solidFill>
                  <a:srgbClr val="000000"/>
                </a:solidFill>
                <a:effectLst/>
                <a:latin typeface="Arial" panose="020B0604020202020204" pitchFamily="34" charset="0"/>
              </a:rPr>
              <a:t>Zelda and F. Scott Fitzgerald</a:t>
            </a:r>
            <a:r>
              <a:rPr lang="en-US" sz="1800" b="0" i="0" u="none" strike="noStrike" dirty="0">
                <a:solidFill>
                  <a:srgbClr val="000000"/>
                </a:solidFill>
                <a:effectLst/>
                <a:latin typeface="Arial" panose="020B0604020202020204" pitchFamily="34" charset="0"/>
              </a:rPr>
              <a:t> for exploratory testing.</a:t>
            </a:r>
          </a:p>
          <a:p>
            <a:pPr rtl="0">
              <a:spcBef>
                <a:spcPts val="1200"/>
              </a:spcBef>
              <a:spcAft>
                <a:spcPts val="1200"/>
              </a:spcAft>
              <a:buNone/>
            </a:pPr>
            <a:endParaRPr lang="en-US"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Key preprocessing tasks include the </a:t>
            </a:r>
            <a:r>
              <a:rPr lang="en-US" sz="1800" b="1" i="0" u="none" strike="noStrike" dirty="0">
                <a:solidFill>
                  <a:srgbClr val="000000"/>
                </a:solidFill>
                <a:effectLst/>
                <a:latin typeface="Arial" panose="020B0604020202020204" pitchFamily="34" charset="0"/>
              </a:rPr>
              <a:t>removal of metadata </a:t>
            </a:r>
            <a:r>
              <a:rPr lang="en-US" sz="1800" b="0" i="0" u="none" strike="noStrike" dirty="0">
                <a:solidFill>
                  <a:srgbClr val="000000"/>
                </a:solidFill>
                <a:effectLst/>
                <a:latin typeface="Arial" panose="020B0604020202020204" pitchFamily="34" charset="0"/>
              </a:rPr>
              <a:t>like forwards, headers, and footnotes, </a:t>
            </a:r>
            <a:r>
              <a:rPr lang="en-US" sz="1800" b="1" i="0" u="none" strike="noStrike" dirty="0">
                <a:solidFill>
                  <a:srgbClr val="000000"/>
                </a:solidFill>
                <a:effectLst/>
                <a:latin typeface="Arial" panose="020B0604020202020204" pitchFamily="34" charset="0"/>
              </a:rPr>
              <a:t>part-of-speech tagging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tokenization</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feature extraction</a:t>
            </a:r>
            <a:r>
              <a:rPr lang="en-US" sz="1800" b="0" i="0" u="none" strike="noStrike" dirty="0">
                <a:solidFill>
                  <a:srgbClr val="000000"/>
                </a:solidFill>
                <a:effectLst/>
                <a:latin typeface="Arial" panose="020B060402020202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07D111EE-B1CE-3F40-8B0E-AB6A92B85452}" type="slidenum">
              <a:rPr lang="en-US" smtClean="0"/>
              <a:t>4</a:t>
            </a:fld>
            <a:endParaRPr lang="en-US" dirty="0"/>
          </a:p>
        </p:txBody>
      </p:sp>
    </p:spTree>
    <p:extLst>
      <p:ext uri="{BB962C8B-B14F-4D97-AF65-F5344CB8AC3E}">
        <p14:creationId xmlns:p14="http://schemas.microsoft.com/office/powerpoint/2010/main" val="380150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Like mentioned previously, my project is structured around </a:t>
            </a:r>
            <a:r>
              <a:rPr lang="en-US" sz="1800" b="1" i="0" u="none" strike="noStrike" dirty="0">
                <a:solidFill>
                  <a:srgbClr val="000000"/>
                </a:solidFill>
                <a:effectLst/>
                <a:latin typeface="Arial" panose="020B0604020202020204" pitchFamily="34" charset="0"/>
              </a:rPr>
              <a:t>two methodologies</a:t>
            </a:r>
            <a:r>
              <a:rPr lang="en-US" sz="1800" b="0" i="0" u="none" strike="noStrike" dirty="0">
                <a:solidFill>
                  <a:srgbClr val="000000"/>
                </a:solidFill>
                <a:effectLst/>
                <a:latin typeface="Arial" panose="020B0604020202020204" pitchFamily="34" charset="0"/>
              </a:rPr>
              <a:t>:</a:t>
            </a:r>
          </a:p>
          <a:p>
            <a:pPr rtl="0" fontAlgn="base">
              <a:spcBef>
                <a:spcPts val="1200"/>
              </a:spcBef>
              <a:buFont typeface="+mj-lt"/>
              <a:buNone/>
            </a:pPr>
            <a:endParaRPr lang="en-US" sz="1200" b="0" i="0" u="none" strike="noStrike" dirty="0">
              <a:solidFill>
                <a:schemeClr val="tx1"/>
              </a:solidFill>
              <a:effectLst/>
              <a:latin typeface="+mn-lt"/>
            </a:endParaRPr>
          </a:p>
          <a:p>
            <a:pPr marL="342900" indent="-342900" rtl="0" fontAlgn="base">
              <a:spcBef>
                <a:spcPts val="1200"/>
              </a:spcBef>
              <a:buFont typeface="+mj-lt"/>
              <a:buAutoNum type="arabicPeriod"/>
            </a:pPr>
            <a:r>
              <a:rPr lang="en-US" sz="1800" b="0" i="0" u="none" strike="noStrike" dirty="0">
                <a:solidFill>
                  <a:srgbClr val="000000"/>
                </a:solidFill>
                <a:effectLst/>
                <a:latin typeface="Arial" panose="020B0604020202020204" pitchFamily="34" charset="0"/>
              </a:rPr>
              <a:t>A </a:t>
            </a:r>
            <a:r>
              <a:rPr lang="en-US" sz="1800" b="1" i="0" u="none" strike="noStrike" dirty="0">
                <a:solidFill>
                  <a:srgbClr val="000000"/>
                </a:solidFill>
                <a:effectLst/>
                <a:latin typeface="Arial" panose="020B0604020202020204" pitchFamily="34" charset="0"/>
              </a:rPr>
              <a:t>feature-based pipeline</a:t>
            </a:r>
            <a:r>
              <a:rPr lang="en-US" sz="1800" b="0" i="0" u="none" strike="noStrike" dirty="0">
                <a:solidFill>
                  <a:srgbClr val="000000"/>
                </a:solidFill>
                <a:effectLst/>
                <a:latin typeface="Arial" panose="020B0604020202020204" pitchFamily="34" charset="0"/>
              </a:rPr>
              <a:t>, which involves extracting stylometric features—such as average word length, punctuation frequency, and part of speech tag distributions, to name a few—and feeding them into traditional classifiers like </a:t>
            </a:r>
            <a:r>
              <a:rPr lang="en-US" sz="1800" b="1" i="0" u="none" strike="noStrike" dirty="0">
                <a:solidFill>
                  <a:srgbClr val="000000"/>
                </a:solidFill>
                <a:effectLst/>
                <a:latin typeface="Arial" panose="020B0604020202020204" pitchFamily="34" charset="0"/>
              </a:rPr>
              <a:t>SVM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Random Forest</a:t>
            </a:r>
            <a:r>
              <a:rPr lang="en-US" sz="1800" b="0" i="0" u="none" strike="noStrike" dirty="0">
                <a:solidFill>
                  <a:srgbClr val="000000"/>
                </a:solidFill>
                <a:effectLst/>
                <a:latin typeface="Arial" panose="020B0604020202020204" pitchFamily="34" charset="0"/>
              </a:rPr>
              <a:t>. </a:t>
            </a:r>
            <a:r>
              <a:rPr lang="en-US" sz="1800" b="0" i="0" u="none" strike="noStrike">
                <a:solidFill>
                  <a:srgbClr val="000000"/>
                </a:solidFill>
                <a:effectLst/>
                <a:latin typeface="Arial" panose="020B0604020202020204" pitchFamily="34" charset="0"/>
              </a:rPr>
              <a:t>In my code, I’m trying both and then selecting whichever produces the best score.</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342900" indent="-342900" rtl="0" fontAlgn="base">
              <a:spcBef>
                <a:spcPts val="1200"/>
              </a:spcBef>
              <a:buFont typeface="+mj-lt"/>
              <a:buAutoNum type="arabicPeriod"/>
            </a:pPr>
            <a:r>
              <a:rPr lang="en-US" sz="1800" b="0" i="0" u="none" strike="noStrike" dirty="0">
                <a:solidFill>
                  <a:srgbClr val="000000"/>
                </a:solidFill>
                <a:effectLst/>
                <a:latin typeface="Arial" panose="020B0604020202020204" pitchFamily="34" charset="0"/>
              </a:rPr>
              <a:t>The second methodology is a </a:t>
            </a:r>
            <a:r>
              <a:rPr lang="en-US" sz="1800" b="1" i="0" u="none" strike="noStrike" dirty="0">
                <a:solidFill>
                  <a:srgbClr val="000000"/>
                </a:solidFill>
                <a:effectLst/>
                <a:latin typeface="Arial" panose="020B0604020202020204" pitchFamily="34" charset="0"/>
              </a:rPr>
              <a:t>transformer-based pipeline</a:t>
            </a:r>
            <a:r>
              <a:rPr lang="en-US" sz="1800" b="0" i="0" u="none" strike="noStrike" dirty="0">
                <a:solidFill>
                  <a:srgbClr val="000000"/>
                </a:solidFill>
                <a:effectLst/>
                <a:latin typeface="Arial" panose="020B0604020202020204" pitchFamily="34" charset="0"/>
              </a:rPr>
              <a:t>, where I fine-tune a </a:t>
            </a:r>
            <a:r>
              <a:rPr lang="en-US" sz="1800" b="1" i="0" u="none" strike="noStrike" dirty="0">
                <a:solidFill>
                  <a:srgbClr val="000000"/>
                </a:solidFill>
                <a:effectLst/>
                <a:latin typeface="Arial" panose="020B0604020202020204" pitchFamily="34" charset="0"/>
              </a:rPr>
              <a:t>BERT model</a:t>
            </a:r>
            <a:r>
              <a:rPr lang="en-US" sz="1800" b="0" i="0" u="none" strike="noStrike" dirty="0">
                <a:solidFill>
                  <a:srgbClr val="000000"/>
                </a:solidFill>
                <a:effectLst/>
                <a:latin typeface="Arial" panose="020B0604020202020204" pitchFamily="34" charset="0"/>
              </a:rPr>
              <a:t> using the Hugging Face Transformers library to classify authors based on </a:t>
            </a:r>
            <a:r>
              <a:rPr lang="en-US" sz="1800" b="1" i="0" u="none" strike="noStrike" dirty="0">
                <a:solidFill>
                  <a:srgbClr val="000000"/>
                </a:solidFill>
                <a:effectLst/>
                <a:latin typeface="Arial" panose="020B0604020202020204" pitchFamily="34" charset="0"/>
              </a:rPr>
              <a:t>contextual embeddings </a:t>
            </a:r>
            <a:r>
              <a:rPr lang="en-US" sz="1800" b="0" i="0" u="none" strike="noStrike" dirty="0">
                <a:solidFill>
                  <a:srgbClr val="000000"/>
                </a:solidFill>
                <a:effectLst/>
                <a:latin typeface="Arial" panose="020B0604020202020204" pitchFamily="34" charset="0"/>
              </a:rPr>
              <a:t>instead of features.</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A future goal I also hope to experiment with at some point is a hybrid approach that </a:t>
            </a:r>
            <a:r>
              <a:rPr lang="en-US" sz="1800" b="1" i="0" u="none" strike="noStrike" dirty="0">
                <a:solidFill>
                  <a:srgbClr val="000000"/>
                </a:solidFill>
                <a:effectLst/>
                <a:latin typeface="Arial" panose="020B0604020202020204" pitchFamily="34" charset="0"/>
              </a:rPr>
              <a:t>combines BERT embeddings with stylometric features</a:t>
            </a:r>
            <a:r>
              <a:rPr lang="en-US" sz="1800" b="0" i="0" u="none" strike="noStrike" dirty="0">
                <a:solidFill>
                  <a:srgbClr val="000000"/>
                </a:solidFill>
                <a:effectLst/>
                <a:latin typeface="Arial" panose="020B0604020202020204" pitchFamily="34" charset="0"/>
              </a:rPr>
              <a:t> to see if that improves performance.</a:t>
            </a:r>
            <a:endParaRPr lang="en-US" b="0" dirty="0">
              <a:effectLst/>
            </a:endParaRPr>
          </a:p>
          <a:p>
            <a:pPr>
              <a:buNone/>
            </a:pPr>
            <a:br>
              <a:rPr lang="en-US" dirty="0"/>
            </a:b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5</a:t>
            </a:fld>
            <a:endParaRPr lang="en-US" dirty="0"/>
          </a:p>
        </p:txBody>
      </p:sp>
    </p:spTree>
    <p:extLst>
      <p:ext uri="{BB962C8B-B14F-4D97-AF65-F5344CB8AC3E}">
        <p14:creationId xmlns:p14="http://schemas.microsoft.com/office/powerpoint/2010/main" val="240189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For tools and libraries:</a:t>
            </a:r>
          </a:p>
          <a:p>
            <a:pPr rtl="0">
              <a:spcBef>
                <a:spcPts val="1200"/>
              </a:spcBef>
              <a:spcAft>
                <a:spcPts val="1200"/>
              </a:spcAft>
              <a:buNone/>
            </a:pPr>
            <a:endParaRPr lang="en-US" b="0" dirty="0">
              <a:effectLst/>
            </a:endParaRPr>
          </a:p>
          <a:p>
            <a:pPr marL="742950" lvl="1" indent="-285750"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I’m using </a:t>
            </a:r>
            <a:r>
              <a:rPr lang="en-US" sz="1800" b="1" i="0" u="none" strike="noStrike" dirty="0">
                <a:solidFill>
                  <a:srgbClr val="000000"/>
                </a:solidFill>
                <a:effectLst/>
                <a:latin typeface="Arial" panose="020B0604020202020204" pitchFamily="34" charset="0"/>
              </a:rPr>
              <a:t>NLTK</a:t>
            </a:r>
            <a:r>
              <a:rPr lang="en-US" sz="1800" b="0" i="0" u="none" strike="noStrike" dirty="0">
                <a:solidFill>
                  <a:srgbClr val="000000"/>
                </a:solidFill>
                <a:effectLst/>
                <a:latin typeface="Arial" panose="020B0604020202020204" pitchFamily="34" charset="0"/>
              </a:rPr>
              <a:t> for text preprocessing and POS tagging.</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Scikit-learn</a:t>
            </a:r>
            <a:r>
              <a:rPr lang="en-US" sz="1800" b="0" i="0" u="none" strike="noStrike" dirty="0">
                <a:solidFill>
                  <a:srgbClr val="000000"/>
                </a:solidFill>
                <a:effectLst/>
                <a:latin typeface="Arial" panose="020B0604020202020204" pitchFamily="34" charset="0"/>
              </a:rPr>
              <a:t> provides the machine learning models SVM and Random Forest.</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742950" lvl="1" indent="-285750" rtl="0" fontAlgn="base">
              <a:spcAft>
                <a:spcPts val="12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Hugging Face Transformers</a:t>
            </a:r>
            <a:r>
              <a:rPr lang="en-US" sz="1800" b="0" i="0" u="none" strike="noStrike" dirty="0">
                <a:solidFill>
                  <a:srgbClr val="000000"/>
                </a:solidFill>
                <a:effectLst/>
                <a:latin typeface="Arial" panose="020B0604020202020204" pitchFamily="34" charset="0"/>
              </a:rPr>
              <a:t> is used for BERT fine-tuning.</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742950" lvl="1"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I’ve incorporated tools like </a:t>
            </a:r>
            <a:r>
              <a:rPr lang="en-US" sz="1800" b="1" i="0" u="none" strike="noStrike" dirty="0">
                <a:solidFill>
                  <a:srgbClr val="000000"/>
                </a:solidFill>
                <a:effectLst/>
                <a:latin typeface="Arial" panose="020B0604020202020204" pitchFamily="34" charset="0"/>
              </a:rPr>
              <a:t>Matplotlib</a:t>
            </a:r>
            <a:r>
              <a:rPr lang="en-US" sz="1800" b="0" i="0" u="none" strike="noStrike" dirty="0">
                <a:solidFill>
                  <a:srgbClr val="000000"/>
                </a:solidFill>
                <a:effectLst/>
                <a:latin typeface="Arial" panose="020B0604020202020204" pitchFamily="34" charset="0"/>
              </a:rPr>
              <a:t> because I plan to better visualize, evaluate, and compare the results.</a:t>
            </a:r>
            <a:br>
              <a:rPr lang="en-US" sz="1800" b="0" i="0" u="none" strike="noStrike" dirty="0">
                <a:solidFill>
                  <a:srgbClr val="000000"/>
                </a:solidFill>
                <a:effectLst/>
                <a:latin typeface="Arial" panose="020B0604020202020204" pitchFamily="34" charset="0"/>
              </a:rPr>
            </a:br>
            <a:endParaRPr lang="en-US" dirty="0"/>
          </a:p>
          <a:p>
            <a:br>
              <a:rPr lang="en-US" dirty="0"/>
            </a:br>
            <a:r>
              <a:rPr lang="en-US" dirty="0"/>
              <a:t>Photo by </a:t>
            </a:r>
            <a:r>
              <a:rPr lang="en-US" dirty="0">
                <a:hlinkClick r:id="rId3"/>
              </a:rPr>
              <a:t>Amador Loureiro</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6</a:t>
            </a:fld>
            <a:endParaRPr lang="en-US" dirty="0"/>
          </a:p>
        </p:txBody>
      </p:sp>
    </p:spTree>
    <p:extLst>
      <p:ext uri="{BB962C8B-B14F-4D97-AF65-F5344CB8AC3E}">
        <p14:creationId xmlns:p14="http://schemas.microsoft.com/office/powerpoint/2010/main" val="2103079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100" b="0" i="0" u="none" strike="noStrike" dirty="0">
                <a:solidFill>
                  <a:srgbClr val="000000"/>
                </a:solidFill>
                <a:effectLst/>
                <a:latin typeface="Arial" panose="020B0604020202020204" pitchFamily="34" charset="0"/>
              </a:rPr>
              <a:t>Here’s a quick summary of the experiments and analysis I’ve completed or have in progress:</a:t>
            </a:r>
            <a:br>
              <a:rPr lang="en-US" sz="1100" b="0" i="0" u="none" strike="noStrike" dirty="0">
                <a:solidFill>
                  <a:srgbClr val="000000"/>
                </a:solidFill>
                <a:effectLst/>
                <a:latin typeface="Arial" panose="020B0604020202020204" pitchFamily="34" charset="0"/>
              </a:rPr>
            </a:br>
            <a:endParaRPr lang="en-US" b="0" dirty="0">
              <a:effectLst/>
            </a:endParaRPr>
          </a:p>
          <a:p>
            <a:pPr marL="171450" indent="-171450" rtl="0" fontAlgn="base">
              <a:spcBef>
                <a:spcPts val="1200"/>
              </a:spcBef>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Preprocessing of the Gutenberg dataset is complete. As a reminder, preprocessing included stripping out metadata, POS tagging, tokenization for the transformers method, and feature extraction for the classifier method.</a:t>
            </a:r>
            <a:br>
              <a:rPr lang="en-US" sz="1100" b="0" i="0" u="none" strike="noStrike" dirty="0">
                <a:solidFill>
                  <a:srgbClr val="000000"/>
                </a:solidFill>
                <a:effectLst/>
                <a:latin typeface="Arial" panose="020B0604020202020204" pitchFamily="34" charset="0"/>
              </a:rPr>
            </a:br>
            <a:endParaRPr lang="en-US" sz="11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I’m extracting </a:t>
            </a:r>
            <a:r>
              <a:rPr lang="en-US" sz="1100" b="1" i="0" u="none" strike="noStrike" dirty="0">
                <a:solidFill>
                  <a:srgbClr val="000000"/>
                </a:solidFill>
                <a:effectLst/>
                <a:latin typeface="Arial" panose="020B0604020202020204" pitchFamily="34" charset="0"/>
              </a:rPr>
              <a:t>character, word</a:t>
            </a:r>
            <a:r>
              <a:rPr lang="en-US" sz="1100" b="0" i="0" u="none" strike="noStrike" dirty="0">
                <a:solidFill>
                  <a:srgbClr val="000000"/>
                </a:solidFill>
                <a:effectLst/>
                <a:latin typeface="Arial" panose="020B0604020202020204" pitchFamily="34" charset="0"/>
              </a:rPr>
              <a:t>, and </a:t>
            </a:r>
            <a:r>
              <a:rPr lang="en-US" sz="1100" b="1" i="0" u="none" strike="noStrike" dirty="0">
                <a:solidFill>
                  <a:srgbClr val="000000"/>
                </a:solidFill>
                <a:effectLst/>
                <a:latin typeface="Arial" panose="020B0604020202020204" pitchFamily="34" charset="0"/>
              </a:rPr>
              <a:t>syntax features</a:t>
            </a:r>
            <a:r>
              <a:rPr lang="en-US" sz="1100" b="0" i="0" u="none" strike="noStrike" dirty="0">
                <a:solidFill>
                  <a:srgbClr val="000000"/>
                </a:solidFill>
                <a:effectLst/>
                <a:latin typeface="Arial" panose="020B0604020202020204" pitchFamily="34" charset="0"/>
              </a:rPr>
              <a:t> for the feature-based approach. For example, punctuation frequency, n-grams, vocab richness, sentence length, and POS frequency, among others.</a:t>
            </a:r>
            <a:br>
              <a:rPr lang="en-US" sz="1100" b="0" i="0" u="none" strike="noStrike" dirty="0">
                <a:solidFill>
                  <a:srgbClr val="000000"/>
                </a:solidFill>
                <a:effectLst/>
                <a:latin typeface="Arial" panose="020B0604020202020204" pitchFamily="34" charset="0"/>
              </a:rPr>
            </a:br>
            <a:endParaRPr lang="en-US" sz="1100" b="0" i="0" u="none" strike="noStrike" dirty="0">
              <a:solidFill>
                <a:srgbClr val="000000"/>
              </a:solidFill>
              <a:effectLst/>
              <a:latin typeface="Arial" panose="020B0604020202020204" pitchFamily="34" charset="0"/>
            </a:endParaRPr>
          </a:p>
          <a:p>
            <a:pPr marL="171450" lvl="0" indent="-171450" rtl="0"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I’ve outlined and started to build both the </a:t>
            </a:r>
            <a:r>
              <a:rPr lang="en-US" sz="1100" b="1" i="0" u="none" strike="noStrike" dirty="0">
                <a:solidFill>
                  <a:srgbClr val="000000"/>
                </a:solidFill>
                <a:effectLst/>
                <a:latin typeface="Arial" panose="020B0604020202020204" pitchFamily="34" charset="0"/>
              </a:rPr>
              <a:t>feature-based</a:t>
            </a:r>
            <a:r>
              <a:rPr lang="en-US" sz="1100" b="0" i="0" u="none" strike="noStrike" dirty="0">
                <a:solidFill>
                  <a:srgbClr val="000000"/>
                </a:solidFill>
                <a:effectLst/>
                <a:latin typeface="Arial" panose="020B0604020202020204" pitchFamily="34" charset="0"/>
              </a:rPr>
              <a:t> and </a:t>
            </a:r>
            <a:r>
              <a:rPr lang="en-US" sz="1100" b="1" i="0" u="none" strike="noStrike" dirty="0">
                <a:solidFill>
                  <a:srgbClr val="000000"/>
                </a:solidFill>
                <a:effectLst/>
                <a:latin typeface="Arial" panose="020B0604020202020204" pitchFamily="34" charset="0"/>
              </a:rPr>
              <a:t>BERT-based</a:t>
            </a:r>
            <a:r>
              <a:rPr lang="en-US" sz="1100" b="0" i="0" u="none" strike="noStrike" dirty="0">
                <a:solidFill>
                  <a:srgbClr val="000000"/>
                </a:solidFill>
                <a:effectLst/>
                <a:latin typeface="Arial" panose="020B0604020202020204" pitchFamily="34" charset="0"/>
              </a:rPr>
              <a:t> pipelines. I’m still working on the training section of those pipelines.</a:t>
            </a:r>
            <a:br>
              <a:rPr lang="en-US" sz="1100" b="0" i="0" u="none" strike="noStrike" dirty="0">
                <a:solidFill>
                  <a:srgbClr val="000000"/>
                </a:solidFill>
                <a:effectLst/>
                <a:latin typeface="Arial" panose="020B0604020202020204" pitchFamily="34" charset="0"/>
              </a:rPr>
            </a:br>
            <a:endParaRPr lang="en-US" sz="1100" b="0" i="0" u="none" strike="noStrike" dirty="0">
              <a:solidFill>
                <a:srgbClr val="000000"/>
              </a:solidFill>
              <a:effectLst/>
              <a:latin typeface="Arial" panose="020B0604020202020204" pitchFamily="34" charset="0"/>
            </a:endParaRPr>
          </a:p>
          <a:p>
            <a:pPr marL="171450" indent="-171450" rtl="0" fontAlgn="base">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Both models will be evaluated using </a:t>
            </a:r>
            <a:r>
              <a:rPr lang="en-US" sz="1100" b="1" i="0" u="none" strike="noStrike" dirty="0">
                <a:solidFill>
                  <a:srgbClr val="000000"/>
                </a:solidFill>
                <a:effectLst/>
                <a:latin typeface="Arial" panose="020B0604020202020204" pitchFamily="34" charset="0"/>
              </a:rPr>
              <a:t>precision, recall, F1-score, accuracy</a:t>
            </a:r>
            <a:r>
              <a:rPr lang="en-US" sz="1100" b="0" i="0" u="none" strike="noStrike" dirty="0">
                <a:solidFill>
                  <a:srgbClr val="000000"/>
                </a:solidFill>
                <a:effectLst/>
                <a:latin typeface="Arial" panose="020B0604020202020204" pitchFamily="34" charset="0"/>
              </a:rPr>
              <a:t>, and </a:t>
            </a:r>
            <a:r>
              <a:rPr lang="en-US" sz="1100" b="1" i="0" u="none" strike="noStrike" dirty="0">
                <a:solidFill>
                  <a:srgbClr val="000000"/>
                </a:solidFill>
                <a:effectLst/>
                <a:latin typeface="Arial" panose="020B0604020202020204" pitchFamily="34" charset="0"/>
              </a:rPr>
              <a:t>confusion matrices</a:t>
            </a:r>
            <a:r>
              <a:rPr lang="en-US" sz="1100" b="0" i="0" u="none" strike="noStrike" dirty="0">
                <a:solidFill>
                  <a:srgbClr val="000000"/>
                </a:solidFill>
                <a:effectLst/>
                <a:latin typeface="Arial" panose="020B0604020202020204" pitchFamily="34" charset="0"/>
              </a:rPr>
              <a:t>.</a:t>
            </a:r>
            <a:br>
              <a:rPr lang="en-US" sz="1100" b="0" i="0" u="none" strike="noStrike" dirty="0">
                <a:solidFill>
                  <a:srgbClr val="000000"/>
                </a:solidFill>
                <a:effectLst/>
                <a:latin typeface="Arial" panose="020B0604020202020204" pitchFamily="34" charset="0"/>
              </a:rPr>
            </a:br>
            <a:endParaRPr lang="en-US" sz="1100" b="0" i="0" u="none" strike="noStrike" dirty="0">
              <a:solidFill>
                <a:srgbClr val="000000"/>
              </a:solidFill>
              <a:effectLst/>
              <a:latin typeface="Arial" panose="020B0604020202020204" pitchFamily="34" charset="0"/>
            </a:endParaRPr>
          </a:p>
          <a:p>
            <a:pPr marL="171450" indent="-171450" rtl="0" fontAlgn="base">
              <a:spcAft>
                <a:spcPts val="120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I also plan to generate visualizations to better understand how each model is making decisions.</a:t>
            </a:r>
          </a:p>
          <a:p>
            <a:pPr marL="171450" indent="-171450" rtl="0" fontAlgn="base">
              <a:spcAft>
                <a:spcPts val="120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br>
              <a:rPr lang="en-US" dirty="0"/>
            </a:br>
            <a:r>
              <a:rPr lang="en-US" dirty="0"/>
              <a:t>Photo by </a:t>
            </a:r>
            <a:r>
              <a:rPr lang="en-US" dirty="0">
                <a:hlinkClick r:id="rId3"/>
              </a:rPr>
              <a:t>Anne Nygård</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7</a:t>
            </a:fld>
            <a:endParaRPr lang="en-US" dirty="0"/>
          </a:p>
        </p:txBody>
      </p:sp>
    </p:spTree>
    <p:extLst>
      <p:ext uri="{BB962C8B-B14F-4D97-AF65-F5344CB8AC3E}">
        <p14:creationId xmlns:p14="http://schemas.microsoft.com/office/powerpoint/2010/main" val="191731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Since I’m still in the model training phase, I don’t have final numbers to present just yet.</a:t>
            </a:r>
          </a:p>
          <a:p>
            <a:pPr rtl="0">
              <a:spcBef>
                <a:spcPts val="1200"/>
              </a:spcBef>
              <a:spcAft>
                <a:spcPts val="1200"/>
              </a:spcAft>
              <a:buNone/>
            </a:pPr>
            <a:endParaRPr lang="en-US" b="0" dirty="0">
              <a:effectLst/>
            </a:endParaRPr>
          </a:p>
          <a:p>
            <a:pPr>
              <a:buNone/>
            </a:pPr>
            <a:r>
              <a:rPr lang="en-US" sz="1800" b="0" i="0" u="none" strike="noStrike" dirty="0">
                <a:solidFill>
                  <a:srgbClr val="000000"/>
                </a:solidFill>
                <a:effectLst/>
                <a:latin typeface="Arial" panose="020B0604020202020204" pitchFamily="34" charset="0"/>
              </a:rPr>
              <a:t>However, I expect to report results using the metrics I mentioned: </a:t>
            </a:r>
            <a:r>
              <a:rPr lang="en-US" sz="1800" b="1" i="0" u="none" strike="noStrike" dirty="0">
                <a:solidFill>
                  <a:srgbClr val="000000"/>
                </a:solidFill>
                <a:effectLst/>
                <a:latin typeface="Arial" panose="020B0604020202020204" pitchFamily="34" charset="0"/>
              </a:rPr>
              <a:t>precision, recall, F1-score, and accuracy</a:t>
            </a:r>
            <a:r>
              <a:rPr lang="en-US" sz="1800" b="0" i="0" u="none" strike="noStrike" dirty="0">
                <a:solidFill>
                  <a:srgbClr val="000000"/>
                </a:solidFill>
                <a:effectLst/>
                <a:latin typeface="Arial" panose="020B0604020202020204" pitchFamily="34" charset="0"/>
              </a:rPr>
              <a:t>. I’ll also include </a:t>
            </a:r>
            <a:r>
              <a:rPr lang="en-US" sz="1800" b="1" i="0" u="none" strike="noStrike" dirty="0">
                <a:solidFill>
                  <a:srgbClr val="000000"/>
                </a:solidFill>
                <a:effectLst/>
                <a:latin typeface="Arial" panose="020B0604020202020204" pitchFamily="34" charset="0"/>
              </a:rPr>
              <a:t>confusion matrices</a:t>
            </a:r>
            <a:r>
              <a:rPr lang="en-US" sz="1800" b="0" i="0" u="none" strike="noStrike" dirty="0">
                <a:solidFill>
                  <a:srgbClr val="000000"/>
                </a:solidFill>
                <a:effectLst/>
                <a:latin typeface="Arial" panose="020B0604020202020204" pitchFamily="34" charset="0"/>
              </a:rPr>
              <a:t> to show which authors are most often misclassified, and potentially add visualizations to see how author styles cluster.</a:t>
            </a:r>
          </a:p>
          <a:p>
            <a:pPr>
              <a:buNone/>
            </a:pPr>
            <a:br>
              <a:rPr lang="en-US" dirty="0"/>
            </a:br>
            <a:r>
              <a:rPr lang="en-US" dirty="0"/>
              <a:t>Photo by </a:t>
            </a:r>
            <a:r>
              <a:rPr lang="en-US" dirty="0">
                <a:hlinkClick r:id="rId3"/>
              </a:rPr>
              <a:t>Sincerely Media</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8</a:t>
            </a:fld>
            <a:endParaRPr lang="en-US" dirty="0"/>
          </a:p>
        </p:txBody>
      </p:sp>
    </p:spTree>
    <p:extLst>
      <p:ext uri="{BB962C8B-B14F-4D97-AF65-F5344CB8AC3E}">
        <p14:creationId xmlns:p14="http://schemas.microsoft.com/office/powerpoint/2010/main" val="3728271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Along the way, I’ve encountered several challenges:</a:t>
            </a:r>
          </a:p>
          <a:p>
            <a:pPr rtl="0">
              <a:spcBef>
                <a:spcPts val="1200"/>
              </a:spcBef>
              <a:spcAft>
                <a:spcPts val="1200"/>
              </a:spcAft>
              <a:buNone/>
            </a:pPr>
            <a:endParaRPr lang="en-US" b="0" dirty="0">
              <a:effectLst/>
            </a:endParaRPr>
          </a:p>
          <a:p>
            <a:pPr marL="285750" indent="-285750"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First, the newer PAN datasets require approval and I wasn’t able to receive it in time. I found older versions available, but they are not the easiest to parse and use. I’m still working through this and hope to be able to include it in my final submission of the project. </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dirty="0">
                <a:solidFill>
                  <a:srgbClr val="000000"/>
                </a:solidFill>
                <a:effectLst/>
                <a:latin typeface="Arial" panose="020B0604020202020204" pitchFamily="34" charset="0"/>
              </a:rPr>
              <a:t>Also,</a:t>
            </a:r>
            <a:r>
              <a:rPr lang="en-US" sz="1800" b="1" i="0" u="none" strike="noStrike" dirty="0">
                <a:solidFill>
                  <a:srgbClr val="000000"/>
                </a:solidFill>
                <a:effectLst/>
                <a:latin typeface="Arial" panose="020B0604020202020204" pitchFamily="34" charset="0"/>
              </a:rPr>
              <a:t> stylometric features can vary significantly</a:t>
            </a:r>
            <a:r>
              <a:rPr lang="en-US" sz="1800" b="0" i="0" u="none" strike="noStrike" dirty="0">
                <a:solidFill>
                  <a:srgbClr val="000000"/>
                </a:solidFill>
                <a:effectLst/>
                <a:latin typeface="Arial" panose="020B0604020202020204" pitchFamily="34" charset="0"/>
              </a:rPr>
              <a:t> based on the length of the text, which complicates comparisons.</a:t>
            </a:r>
            <a:br>
              <a:rPr lang="en-US" sz="1800" b="0" i="0" u="none" strike="noStrike"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I’ve had to be careful about </a:t>
            </a:r>
            <a:r>
              <a:rPr lang="en-US" sz="1200" b="1" i="0" u="none" strike="noStrike" dirty="0">
                <a:solidFill>
                  <a:srgbClr val="000000"/>
                </a:solidFill>
                <a:effectLst/>
                <a:latin typeface="Arial" panose="020B0604020202020204" pitchFamily="34" charset="0"/>
              </a:rPr>
              <a:t>normalizing features</a:t>
            </a:r>
            <a:r>
              <a:rPr lang="en-US" sz="1200" b="0" i="0" u="none" strike="noStrike" dirty="0">
                <a:solidFill>
                  <a:srgbClr val="000000"/>
                </a:solidFill>
                <a:effectLst/>
                <a:latin typeface="Arial" panose="020B0604020202020204" pitchFamily="34" charset="0"/>
              </a:rPr>
              <a:t> to avoid skewed results. </a:t>
            </a:r>
            <a:r>
              <a:rPr lang="en-US" sz="1800" dirty="0"/>
              <a:t>(e.g., to control for differences in text length or frequency ranges before feeding them into classifiers.)</a:t>
            </a:r>
            <a:endParaRPr lang="en-US" sz="1200" b="0" i="0" u="none" strike="noStrike" dirty="0">
              <a:solidFill>
                <a:srgbClr val="000000"/>
              </a:solidFill>
              <a:effectLst/>
              <a:latin typeface="Arial" panose="020B0604020202020204" pitchFamily="34" charset="0"/>
            </a:endParaRPr>
          </a:p>
          <a:p>
            <a:pPr marL="285750" indent="-285750" rtl="0" fontAlgn="base">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0" indent="0" rtl="0" fontAlgn="base">
              <a:buFont typeface="Arial" panose="020B0604020202020204" pitchFamily="34" charset="0"/>
              <a:buNone/>
            </a:pPr>
            <a:endParaRPr lang="en-US" sz="1800" b="0" i="0" u="none" strike="noStrike" dirty="0">
              <a:solidFill>
                <a:srgbClr val="000000"/>
              </a:solidFill>
              <a:effectLst/>
              <a:latin typeface="Arial" panose="020B0604020202020204" pitchFamily="34" charset="0"/>
            </a:endParaRPr>
          </a:p>
          <a:p>
            <a:pPr marL="285750" indent="-285750"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 the deep learning pipeline, BERT might classify texts based on subject matter rather than true stylistic patterns. I believe this is called </a:t>
            </a:r>
            <a:r>
              <a:rPr lang="en-US" sz="1800" b="1" i="0" u="none" strike="noStrike" dirty="0">
                <a:solidFill>
                  <a:srgbClr val="000000"/>
                </a:solidFill>
                <a:effectLst/>
                <a:latin typeface="Arial" panose="020B0604020202020204" pitchFamily="34" charset="0"/>
              </a:rPr>
              <a:t>topic leakage.</a:t>
            </a:r>
          </a:p>
          <a:p>
            <a:pPr marL="285750" indent="-285750" rtl="0" fontAlgn="base">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marL="285750" indent="-285750" rtl="0" fontAlgn="base">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Finally, deciding how to fairly compare such </a:t>
            </a:r>
            <a:r>
              <a:rPr lang="en-US" sz="1800" b="1" i="0" u="none" strike="noStrike" dirty="0">
                <a:solidFill>
                  <a:srgbClr val="000000"/>
                </a:solidFill>
                <a:effectLst/>
                <a:latin typeface="Arial" panose="020B0604020202020204" pitchFamily="34" charset="0"/>
              </a:rPr>
              <a:t>fundamentally different model architectures</a:t>
            </a:r>
            <a:r>
              <a:rPr lang="en-US" sz="1800" b="0" i="0" u="none" strike="noStrike" dirty="0">
                <a:solidFill>
                  <a:srgbClr val="000000"/>
                </a:solidFill>
                <a:effectLst/>
                <a:latin typeface="Arial" panose="020B0604020202020204" pitchFamily="34" charset="0"/>
              </a:rPr>
              <a:t> has been an important learning experience.</a:t>
            </a:r>
          </a:p>
          <a:p>
            <a:pPr>
              <a:buNone/>
            </a:pPr>
            <a:endParaRPr lang="en-US" sz="1800" b="0" i="0" u="none" strike="noStrike" dirty="0">
              <a:solidFill>
                <a:srgbClr val="000000"/>
              </a:solidFill>
              <a:effectLst/>
              <a:latin typeface="Arial" panose="020B0604020202020204" pitchFamily="34" charset="0"/>
            </a:endParaRPr>
          </a:p>
          <a:p>
            <a:pPr>
              <a:buNone/>
            </a:pPr>
            <a:endParaRPr lang="en-US" sz="1800" b="0" i="0" u="none" strike="noStrike" dirty="0">
              <a:solidFill>
                <a:srgbClr val="000000"/>
              </a:solidFill>
              <a:effectLst/>
              <a:latin typeface="Arial" panose="020B0604020202020204" pitchFamily="34" charset="0"/>
            </a:endParaRPr>
          </a:p>
          <a:p>
            <a:pPr>
              <a:buNone/>
            </a:pPr>
            <a:r>
              <a:rPr lang="en-US" dirty="0"/>
              <a:t>Photo by </a:t>
            </a:r>
            <a:r>
              <a:rPr lang="en-US" dirty="0">
                <a:hlinkClick r:id="rId3"/>
              </a:rPr>
              <a:t>Pierre Bamin</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9</a:t>
            </a:fld>
            <a:endParaRPr lang="en-US" dirty="0"/>
          </a:p>
        </p:txBody>
      </p:sp>
    </p:spTree>
    <p:extLst>
      <p:ext uri="{BB962C8B-B14F-4D97-AF65-F5344CB8AC3E}">
        <p14:creationId xmlns:p14="http://schemas.microsoft.com/office/powerpoint/2010/main" val="3729005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4/18/2025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4/18/2025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4/18/2025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4/18/2025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a:t>Click icon to add picture</a:t>
            </a:r>
            <a:endParaRPr lang="en-US" dirty="0"/>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a:t>Click icon to add picture</a:t>
            </a:r>
            <a:endParaRPr lang="en-US" dirty="0"/>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4/18/2025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t>4/18/2025</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a:t>Click icon to add picture</a:t>
            </a:r>
            <a:endParaRPr lang="en-US" dirty="0"/>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4/18/2025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a:t>Click icon to add picture</a:t>
            </a:r>
            <a:endParaRPr lang="en-US"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4/18/2025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4/18/2025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4/18/2025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4/18/2025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4/18/2025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4/18/2025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a:t>Click icon to add picture</a:t>
            </a:r>
            <a:endParaRPr lang="en-US" dirty="0"/>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4/18/2025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21892D-2460-0105-47B2-FACB8E2B129B}"/>
              </a:ext>
            </a:extLst>
          </p:cNvPr>
          <p:cNvSpPr>
            <a:spLocks noGrp="1"/>
          </p:cNvSpPr>
          <p:nvPr>
            <p:ph type="title"/>
          </p:nvPr>
        </p:nvSpPr>
        <p:spPr>
          <a:xfrm>
            <a:off x="868625" y="1834845"/>
            <a:ext cx="6004514" cy="1731915"/>
          </a:xfrm>
        </p:spPr>
        <p:txBody>
          <a:bodyPr anchor="t">
            <a:normAutofit/>
          </a:bodyPr>
          <a:lstStyle/>
          <a:p>
            <a:r>
              <a:rPr lang="en-US" dirty="0"/>
              <a:t>Author Attribution </a:t>
            </a:r>
            <a:br>
              <a:rPr lang="en-US" dirty="0"/>
            </a:br>
            <a:r>
              <a:rPr lang="en-US" dirty="0"/>
              <a:t>Using Stylometry</a:t>
            </a:r>
          </a:p>
        </p:txBody>
      </p:sp>
      <p:sp>
        <p:nvSpPr>
          <p:cNvPr id="5" name="Content Placeholder 4">
            <a:extLst>
              <a:ext uri="{FF2B5EF4-FFF2-40B4-BE49-F238E27FC236}">
                <a16:creationId xmlns:a16="http://schemas.microsoft.com/office/drawing/2014/main" id="{B2B96122-F298-FF84-066E-226953A74E7B}"/>
              </a:ext>
            </a:extLst>
          </p:cNvPr>
          <p:cNvSpPr>
            <a:spLocks noGrp="1"/>
          </p:cNvSpPr>
          <p:nvPr>
            <p:ph type="body" idx="1"/>
          </p:nvPr>
        </p:nvSpPr>
        <p:spPr>
          <a:xfrm>
            <a:off x="868623" y="3417298"/>
            <a:ext cx="5227377" cy="1642386"/>
          </a:xfrm>
        </p:spPr>
        <p:txBody>
          <a:bodyPr anchor="t">
            <a:normAutofit/>
          </a:bodyPr>
          <a:lstStyle/>
          <a:p>
            <a:pPr>
              <a:lnSpc>
                <a:spcPct val="90000"/>
              </a:lnSpc>
            </a:pPr>
            <a:r>
              <a:rPr lang="en-US" sz="1700" dirty="0"/>
              <a:t>Presented by: Destiny Hillis</a:t>
            </a:r>
          </a:p>
          <a:p>
            <a:pPr>
              <a:lnSpc>
                <a:spcPct val="90000"/>
              </a:lnSpc>
            </a:pPr>
            <a:r>
              <a:rPr lang="en-US" sz="1700" dirty="0"/>
              <a:t>Course Information: </a:t>
            </a:r>
            <a:br>
              <a:rPr lang="en-US" sz="1700" dirty="0"/>
            </a:br>
            <a:r>
              <a:rPr lang="en-US" sz="1700" dirty="0"/>
              <a:t>CSPB 4830 – Natural Language Processing</a:t>
            </a:r>
          </a:p>
          <a:p>
            <a:pPr>
              <a:lnSpc>
                <a:spcPct val="90000"/>
              </a:lnSpc>
            </a:pPr>
            <a:r>
              <a:rPr lang="en-US" sz="1700" dirty="0"/>
              <a:t>Instructor/Semester: </a:t>
            </a:r>
            <a:br>
              <a:rPr lang="en-US" sz="1700" dirty="0"/>
            </a:br>
            <a:r>
              <a:rPr lang="en-US" sz="1700" dirty="0"/>
              <a:t>Dr. Curry Guinn / Spring 2025</a:t>
            </a:r>
          </a:p>
        </p:txBody>
      </p:sp>
      <p:pic>
        <p:nvPicPr>
          <p:cNvPr id="7" name="Content Placeholder 6" descr="Close-up of book page edges">
            <a:extLst>
              <a:ext uri="{FF2B5EF4-FFF2-40B4-BE49-F238E27FC236}">
                <a16:creationId xmlns:a16="http://schemas.microsoft.com/office/drawing/2014/main" id="{F2C77E57-B7E9-4B73-B655-8C04AF37E19F}"/>
              </a:ext>
            </a:extLst>
          </p:cNvPr>
          <p:cNvPicPr>
            <a:picLocks noGrp="1" noChangeAspect="1"/>
          </p:cNvPicPr>
          <p:nvPr>
            <p:ph type="pic" sz="quarter" idx="13"/>
          </p:nvPr>
        </p:nvPicPr>
        <p:blipFill>
          <a:blip r:embed="rId3"/>
          <a:srcRect l="14314" r="11725" b="-1"/>
          <a:stretch/>
        </p:blipFill>
        <p:spPr>
          <a:xfrm flipH="1">
            <a:off x="4593262" y="10"/>
            <a:ext cx="7598736" cy="6857990"/>
          </a:xfrm>
          <a:noFill/>
        </p:spPr>
      </p:pic>
    </p:spTree>
    <p:extLst>
      <p:ext uri="{BB962C8B-B14F-4D97-AF65-F5344CB8AC3E}">
        <p14:creationId xmlns:p14="http://schemas.microsoft.com/office/powerpoint/2010/main" val="3223478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FDD6C6-B5E3-68A5-9E1D-7DD554C33B3C}"/>
              </a:ext>
            </a:extLst>
          </p:cNvPr>
          <p:cNvSpPr>
            <a:spLocks noGrp="1"/>
          </p:cNvSpPr>
          <p:nvPr>
            <p:ph idx="1"/>
          </p:nvPr>
        </p:nvSpPr>
        <p:spPr>
          <a:xfrm>
            <a:off x="932329" y="4280546"/>
            <a:ext cx="10452848" cy="1791071"/>
          </a:xfrm>
        </p:spPr>
        <p:txBody>
          <a:bodyPr>
            <a:normAutofit/>
          </a:bodyPr>
          <a:lstStyle/>
          <a:p>
            <a:r>
              <a:rPr lang="en-US" dirty="0"/>
              <a:t>Apply models to disputed authorship cases (e.g., Zelda vs. F. Scott Fitzgerald)</a:t>
            </a:r>
          </a:p>
          <a:p>
            <a:r>
              <a:rPr lang="en-US" dirty="0"/>
              <a:t>Experiment with feature fusion: combine stylometric features with BERT embeddings</a:t>
            </a:r>
          </a:p>
        </p:txBody>
      </p:sp>
      <p:sp>
        <p:nvSpPr>
          <p:cNvPr id="6" name="Title 5">
            <a:extLst>
              <a:ext uri="{FF2B5EF4-FFF2-40B4-BE49-F238E27FC236}">
                <a16:creationId xmlns:a16="http://schemas.microsoft.com/office/drawing/2014/main" id="{97AA9D13-C5AD-2AEC-6F64-D0BFB3BCEE1C}"/>
              </a:ext>
            </a:extLst>
          </p:cNvPr>
          <p:cNvSpPr>
            <a:spLocks noGrp="1"/>
          </p:cNvSpPr>
          <p:nvPr>
            <p:ph type="title"/>
          </p:nvPr>
        </p:nvSpPr>
        <p:spPr>
          <a:xfrm>
            <a:off x="932329" y="3143154"/>
            <a:ext cx="10452849" cy="910492"/>
          </a:xfrm>
        </p:spPr>
        <p:txBody>
          <a:bodyPr anchor="ctr">
            <a:normAutofit/>
          </a:bodyPr>
          <a:lstStyle/>
          <a:p>
            <a:r>
              <a:rPr lang="en-US" dirty="0"/>
              <a:t>Conclusion &amp; Future Work</a:t>
            </a:r>
          </a:p>
        </p:txBody>
      </p:sp>
      <p:pic>
        <p:nvPicPr>
          <p:cNvPr id="7" name="Content Placeholder 6">
            <a:extLst>
              <a:ext uri="{FF2B5EF4-FFF2-40B4-BE49-F238E27FC236}">
                <a16:creationId xmlns:a16="http://schemas.microsoft.com/office/drawing/2014/main" id="{4E42CF98-9D5B-4410-9D07-837487592E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33741" b="33741"/>
          <a:stretch/>
        </p:blipFill>
        <p:spPr>
          <a:xfrm>
            <a:off x="413824" y="483782"/>
            <a:ext cx="11365992" cy="2457856"/>
          </a:xfrm>
          <a:noFill/>
        </p:spPr>
      </p:pic>
    </p:spTree>
    <p:extLst>
      <p:ext uri="{BB962C8B-B14F-4D97-AF65-F5344CB8AC3E}">
        <p14:creationId xmlns:p14="http://schemas.microsoft.com/office/powerpoint/2010/main" val="2445786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2DBC2BE-60DA-411B-9D8B-5EDD137042C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635" r="16635"/>
          <a:stretch/>
        </p:blipFill>
        <p:spPr>
          <a:xfrm flipH="1">
            <a:off x="444819" y="597553"/>
            <a:ext cx="6063915" cy="6063915"/>
          </a:xfrm>
          <a:noFill/>
        </p:spPr>
      </p:pic>
      <p:sp>
        <p:nvSpPr>
          <p:cNvPr id="6" name="Title 5">
            <a:extLst>
              <a:ext uri="{FF2B5EF4-FFF2-40B4-BE49-F238E27FC236}">
                <a16:creationId xmlns:a16="http://schemas.microsoft.com/office/drawing/2014/main" id="{9A1FA33D-E4FF-E9E2-7099-662563D3CCC8}"/>
              </a:ext>
            </a:extLst>
          </p:cNvPr>
          <p:cNvSpPr>
            <a:spLocks noGrp="1"/>
          </p:cNvSpPr>
          <p:nvPr>
            <p:ph type="title"/>
          </p:nvPr>
        </p:nvSpPr>
        <p:spPr>
          <a:xfrm>
            <a:off x="6876994" y="1535397"/>
            <a:ext cx="4845068" cy="1858617"/>
          </a:xfrm>
        </p:spPr>
        <p:txBody>
          <a:bodyPr anchor="b">
            <a:normAutofit/>
          </a:bodyPr>
          <a:lstStyle/>
          <a:p>
            <a:r>
              <a:rPr lang="en-US" dirty="0"/>
              <a:t>Problem Overview</a:t>
            </a:r>
          </a:p>
        </p:txBody>
      </p:sp>
      <p:sp>
        <p:nvSpPr>
          <p:cNvPr id="5" name="Content Placeholder 4">
            <a:extLst>
              <a:ext uri="{FF2B5EF4-FFF2-40B4-BE49-F238E27FC236}">
                <a16:creationId xmlns:a16="http://schemas.microsoft.com/office/drawing/2014/main" id="{DDBC2E4E-FCD3-83B0-5E0F-8EE57B35EAD3}"/>
              </a:ext>
            </a:extLst>
          </p:cNvPr>
          <p:cNvSpPr>
            <a:spLocks noGrp="1"/>
          </p:cNvSpPr>
          <p:nvPr>
            <p:ph idx="1"/>
          </p:nvPr>
        </p:nvSpPr>
        <p:spPr>
          <a:xfrm>
            <a:off x="6876996" y="3401899"/>
            <a:ext cx="4845066" cy="2107095"/>
          </a:xfrm>
        </p:spPr>
        <p:txBody>
          <a:bodyPr>
            <a:normAutofit/>
          </a:bodyPr>
          <a:lstStyle/>
          <a:p>
            <a:pPr>
              <a:lnSpc>
                <a:spcPct val="90000"/>
              </a:lnSpc>
            </a:pPr>
            <a:r>
              <a:rPr lang="en-US" sz="1700"/>
              <a:t>Focus on authorship attribution using stylistic analysis.</a:t>
            </a:r>
          </a:p>
          <a:p>
            <a:pPr>
              <a:lnSpc>
                <a:spcPct val="90000"/>
              </a:lnSpc>
            </a:pPr>
            <a:r>
              <a:rPr lang="en-US" sz="1700"/>
              <a:t>Aim to classify texts based on writing style.</a:t>
            </a:r>
          </a:p>
          <a:p>
            <a:pPr>
              <a:lnSpc>
                <a:spcPct val="90000"/>
              </a:lnSpc>
            </a:pPr>
            <a:r>
              <a:rPr lang="en-US" sz="1700"/>
              <a:t>Important for forensic linguistics and plagiarism detection.</a:t>
            </a:r>
          </a:p>
          <a:p>
            <a:pPr>
              <a:lnSpc>
                <a:spcPct val="90000"/>
              </a:lnSpc>
            </a:pPr>
            <a:r>
              <a:rPr lang="en-US" sz="1700"/>
              <a:t>Challenge lies in subtle style differences detection.</a:t>
            </a:r>
            <a:endParaRPr lang="en-US" sz="1700" dirty="0"/>
          </a:p>
        </p:txBody>
      </p:sp>
    </p:spTree>
    <p:extLst>
      <p:ext uri="{BB962C8B-B14F-4D97-AF65-F5344CB8AC3E}">
        <p14:creationId xmlns:p14="http://schemas.microsoft.com/office/powerpoint/2010/main" val="1642741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D1FDF0-5858-06D7-1EED-FC6A4745BD5C}"/>
              </a:ext>
            </a:extLst>
          </p:cNvPr>
          <p:cNvSpPr>
            <a:spLocks noGrp="1"/>
          </p:cNvSpPr>
          <p:nvPr>
            <p:ph idx="1"/>
          </p:nvPr>
        </p:nvSpPr>
        <p:spPr>
          <a:xfrm>
            <a:off x="932329" y="2031121"/>
            <a:ext cx="4534616" cy="3933150"/>
          </a:xfrm>
        </p:spPr>
        <p:txBody>
          <a:bodyPr>
            <a:normAutofit/>
          </a:bodyPr>
          <a:lstStyle/>
          <a:p>
            <a:r>
              <a:rPr lang="en-US"/>
              <a:t>Main goal: Compare feature-based and deep learning methods.</a:t>
            </a:r>
          </a:p>
          <a:p>
            <a:r>
              <a:rPr lang="en-US"/>
              <a:t>Key question: Can BERT outperform classic methods?</a:t>
            </a:r>
          </a:p>
          <a:p>
            <a:r>
              <a:rPr lang="en-US"/>
              <a:t>Exploring real-world authorship debates as a bonus goal.</a:t>
            </a:r>
          </a:p>
        </p:txBody>
      </p:sp>
      <p:sp>
        <p:nvSpPr>
          <p:cNvPr id="6" name="Title 5">
            <a:extLst>
              <a:ext uri="{FF2B5EF4-FFF2-40B4-BE49-F238E27FC236}">
                <a16:creationId xmlns:a16="http://schemas.microsoft.com/office/drawing/2014/main" id="{F7AE3CDA-1902-003D-C495-641CCB92D732}"/>
              </a:ext>
            </a:extLst>
          </p:cNvPr>
          <p:cNvSpPr>
            <a:spLocks noGrp="1"/>
          </p:cNvSpPr>
          <p:nvPr>
            <p:ph type="title"/>
          </p:nvPr>
        </p:nvSpPr>
        <p:spPr>
          <a:xfrm>
            <a:off x="932329" y="893729"/>
            <a:ext cx="5359469" cy="910492"/>
          </a:xfrm>
        </p:spPr>
        <p:txBody>
          <a:bodyPr anchor="ctr">
            <a:normAutofit/>
          </a:bodyPr>
          <a:lstStyle/>
          <a:p>
            <a:r>
              <a:rPr lang="en-US" dirty="0"/>
              <a:t>Motivation &amp; Goals</a:t>
            </a:r>
          </a:p>
        </p:txBody>
      </p:sp>
      <p:pic>
        <p:nvPicPr>
          <p:cNvPr id="7" name="Content Placeholder 6">
            <a:extLst>
              <a:ext uri="{FF2B5EF4-FFF2-40B4-BE49-F238E27FC236}">
                <a16:creationId xmlns:a16="http://schemas.microsoft.com/office/drawing/2014/main" id="{65EB8307-FB8C-403C-92B8-2190A43922B9}"/>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3102" b="23102"/>
          <a:stretch/>
        </p:blipFill>
        <p:spPr>
          <a:xfrm>
            <a:off x="4478398" y="-18169"/>
            <a:ext cx="8503920" cy="6889922"/>
          </a:xfrm>
          <a:noFill/>
        </p:spPr>
      </p:pic>
    </p:spTree>
    <p:extLst>
      <p:ext uri="{BB962C8B-B14F-4D97-AF65-F5344CB8AC3E}">
        <p14:creationId xmlns:p14="http://schemas.microsoft.com/office/powerpoint/2010/main" val="403782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Old vintage books in a row">
            <a:extLst>
              <a:ext uri="{FF2B5EF4-FFF2-40B4-BE49-F238E27FC236}">
                <a16:creationId xmlns:a16="http://schemas.microsoft.com/office/drawing/2014/main" id="{D1572E18-0FA6-43CF-824A-2EF0225717E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p:blipFill>
        <p:spPr>
          <a:xfrm flipH="1">
            <a:off x="2569281" y="330912"/>
            <a:ext cx="6217440" cy="6217440"/>
          </a:xfrm>
          <a:noFill/>
        </p:spPr>
      </p:pic>
      <p:sp>
        <p:nvSpPr>
          <p:cNvPr id="6" name="Title 5">
            <a:extLst>
              <a:ext uri="{FF2B5EF4-FFF2-40B4-BE49-F238E27FC236}">
                <a16:creationId xmlns:a16="http://schemas.microsoft.com/office/drawing/2014/main" id="{20DAFB7F-FBFB-7D66-9576-26E46EB470A6}"/>
              </a:ext>
            </a:extLst>
          </p:cNvPr>
          <p:cNvSpPr>
            <a:spLocks noGrp="1"/>
          </p:cNvSpPr>
          <p:nvPr>
            <p:ph type="title"/>
          </p:nvPr>
        </p:nvSpPr>
        <p:spPr>
          <a:xfrm>
            <a:off x="7958108" y="1957888"/>
            <a:ext cx="3815484" cy="1858617"/>
          </a:xfrm>
        </p:spPr>
        <p:txBody>
          <a:bodyPr anchor="b">
            <a:normAutofit/>
          </a:bodyPr>
          <a:lstStyle/>
          <a:p>
            <a:pPr algn="l"/>
            <a:r>
              <a:rPr lang="en-US" dirty="0"/>
              <a:t>Dataset Description</a:t>
            </a:r>
          </a:p>
        </p:txBody>
      </p:sp>
      <p:sp>
        <p:nvSpPr>
          <p:cNvPr id="5" name="Content Placeholder 4">
            <a:extLst>
              <a:ext uri="{FF2B5EF4-FFF2-40B4-BE49-F238E27FC236}">
                <a16:creationId xmlns:a16="http://schemas.microsoft.com/office/drawing/2014/main" id="{DC699E8C-32F4-18CD-D86E-C8E8E4ECBB68}"/>
              </a:ext>
            </a:extLst>
          </p:cNvPr>
          <p:cNvSpPr>
            <a:spLocks noGrp="1"/>
          </p:cNvSpPr>
          <p:nvPr>
            <p:ph idx="1"/>
          </p:nvPr>
        </p:nvSpPr>
        <p:spPr>
          <a:xfrm>
            <a:off x="7958110" y="4044922"/>
            <a:ext cx="3815482" cy="2107095"/>
          </a:xfrm>
        </p:spPr>
        <p:txBody>
          <a:bodyPr>
            <a:normAutofit fontScale="92500" lnSpcReduction="10000"/>
          </a:bodyPr>
          <a:lstStyle/>
          <a:p>
            <a:pPr algn="l">
              <a:lnSpc>
                <a:spcPct val="90000"/>
              </a:lnSpc>
            </a:pPr>
            <a:r>
              <a:rPr lang="en-US" dirty="0"/>
              <a:t>Datasets: Project Gutenberg and PAN Author Identification.</a:t>
            </a:r>
          </a:p>
          <a:p>
            <a:pPr algn="l">
              <a:lnSpc>
                <a:spcPct val="90000"/>
              </a:lnSpc>
            </a:pPr>
            <a:r>
              <a:rPr lang="en-US" dirty="0"/>
              <a:t>Optional datasets: Works from Zelda and F. Scott Fitzgerald.</a:t>
            </a:r>
          </a:p>
          <a:p>
            <a:pPr algn="l">
              <a:lnSpc>
                <a:spcPct val="90000"/>
              </a:lnSpc>
            </a:pPr>
            <a:r>
              <a:rPr lang="en-US" dirty="0"/>
              <a:t>Key preprocessing tasks include removal of metadata, POS tagging, tokenization and feature extraction.</a:t>
            </a:r>
          </a:p>
        </p:txBody>
      </p:sp>
    </p:spTree>
    <p:extLst>
      <p:ext uri="{BB962C8B-B14F-4D97-AF65-F5344CB8AC3E}">
        <p14:creationId xmlns:p14="http://schemas.microsoft.com/office/powerpoint/2010/main" val="184825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0E8CC7-5507-B410-A6D6-5C3BF7C243EA}"/>
              </a:ext>
            </a:extLst>
          </p:cNvPr>
          <p:cNvSpPr>
            <a:spLocks noGrp="1"/>
          </p:cNvSpPr>
          <p:nvPr>
            <p:ph idx="1"/>
          </p:nvPr>
        </p:nvSpPr>
        <p:spPr>
          <a:xfrm>
            <a:off x="932329" y="4280546"/>
            <a:ext cx="10452848" cy="1791071"/>
          </a:xfrm>
        </p:spPr>
        <p:txBody>
          <a:bodyPr>
            <a:normAutofit/>
          </a:bodyPr>
          <a:lstStyle/>
          <a:p>
            <a:r>
              <a:rPr lang="en-US" dirty="0"/>
              <a:t>Two methodologies: Feature-based and transformer-based.</a:t>
            </a:r>
          </a:p>
          <a:p>
            <a:r>
              <a:rPr lang="en-US" dirty="0"/>
              <a:t>Feature-based stylometry involves classifiers like Support Vector Machines (SVM) and Random Forest.</a:t>
            </a:r>
          </a:p>
          <a:p>
            <a:r>
              <a:rPr lang="en-US" dirty="0"/>
              <a:t>Transformer-based classification uses fine-tuned BERT.</a:t>
            </a:r>
          </a:p>
        </p:txBody>
      </p:sp>
      <p:sp>
        <p:nvSpPr>
          <p:cNvPr id="6" name="Title 5">
            <a:extLst>
              <a:ext uri="{FF2B5EF4-FFF2-40B4-BE49-F238E27FC236}">
                <a16:creationId xmlns:a16="http://schemas.microsoft.com/office/drawing/2014/main" id="{D63FBBAA-7820-05D1-F34A-BF7BACF1CED0}"/>
              </a:ext>
            </a:extLst>
          </p:cNvPr>
          <p:cNvSpPr>
            <a:spLocks noGrp="1"/>
          </p:cNvSpPr>
          <p:nvPr>
            <p:ph type="title"/>
          </p:nvPr>
        </p:nvSpPr>
        <p:spPr>
          <a:xfrm>
            <a:off x="932329" y="3143154"/>
            <a:ext cx="10452849" cy="910492"/>
          </a:xfrm>
        </p:spPr>
        <p:txBody>
          <a:bodyPr anchor="ctr">
            <a:normAutofit/>
          </a:bodyPr>
          <a:lstStyle/>
          <a:p>
            <a:r>
              <a:rPr lang="en-US" dirty="0"/>
              <a:t>Approach Overview</a:t>
            </a:r>
          </a:p>
        </p:txBody>
      </p:sp>
      <p:pic>
        <p:nvPicPr>
          <p:cNvPr id="7" name="Content Placeholder 6" descr="Close up of an open book">
            <a:extLst>
              <a:ext uri="{FF2B5EF4-FFF2-40B4-BE49-F238E27FC236}">
                <a16:creationId xmlns:a16="http://schemas.microsoft.com/office/drawing/2014/main" id="{6FE49ADA-7985-4858-90DC-471CCC1F8D6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5584" b="35584"/>
          <a:stretch/>
        </p:blipFill>
        <p:spPr>
          <a:xfrm>
            <a:off x="413824" y="483782"/>
            <a:ext cx="11365992" cy="2457856"/>
          </a:xfrm>
          <a:noFill/>
        </p:spPr>
      </p:pic>
    </p:spTree>
    <p:extLst>
      <p:ext uri="{BB962C8B-B14F-4D97-AF65-F5344CB8AC3E}">
        <p14:creationId xmlns:p14="http://schemas.microsoft.com/office/powerpoint/2010/main" val="1881042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1EBEE3B-D0DB-4D6D-8BBB-55FD11CE856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3006" r="19993" b="-2"/>
          <a:stretch/>
        </p:blipFill>
        <p:spPr>
          <a:xfrm flipH="1">
            <a:off x="2569281" y="330912"/>
            <a:ext cx="6217440" cy="6217440"/>
          </a:xfrm>
          <a:noFill/>
        </p:spPr>
      </p:pic>
      <p:sp>
        <p:nvSpPr>
          <p:cNvPr id="6" name="Title 5">
            <a:extLst>
              <a:ext uri="{FF2B5EF4-FFF2-40B4-BE49-F238E27FC236}">
                <a16:creationId xmlns:a16="http://schemas.microsoft.com/office/drawing/2014/main" id="{40F01410-37E6-8845-5894-4C69812DA496}"/>
              </a:ext>
            </a:extLst>
          </p:cNvPr>
          <p:cNvSpPr>
            <a:spLocks noGrp="1"/>
          </p:cNvSpPr>
          <p:nvPr>
            <p:ph type="title"/>
          </p:nvPr>
        </p:nvSpPr>
        <p:spPr>
          <a:xfrm>
            <a:off x="7958108" y="1957888"/>
            <a:ext cx="3815484" cy="1858617"/>
          </a:xfrm>
        </p:spPr>
        <p:txBody>
          <a:bodyPr anchor="b">
            <a:normAutofit/>
          </a:bodyPr>
          <a:lstStyle/>
          <a:p>
            <a:pPr algn="l"/>
            <a:r>
              <a:rPr lang="en-US" dirty="0"/>
              <a:t>Tools &amp; Techniques</a:t>
            </a:r>
          </a:p>
        </p:txBody>
      </p:sp>
      <p:sp>
        <p:nvSpPr>
          <p:cNvPr id="5" name="Content Placeholder 4">
            <a:extLst>
              <a:ext uri="{FF2B5EF4-FFF2-40B4-BE49-F238E27FC236}">
                <a16:creationId xmlns:a16="http://schemas.microsoft.com/office/drawing/2014/main" id="{8C214431-AFDC-556B-B28B-05385F46F6CD}"/>
              </a:ext>
            </a:extLst>
          </p:cNvPr>
          <p:cNvSpPr>
            <a:spLocks noGrp="1"/>
          </p:cNvSpPr>
          <p:nvPr>
            <p:ph idx="1"/>
          </p:nvPr>
        </p:nvSpPr>
        <p:spPr>
          <a:xfrm>
            <a:off x="7958110" y="3985755"/>
            <a:ext cx="3815482" cy="2107095"/>
          </a:xfrm>
        </p:spPr>
        <p:txBody>
          <a:bodyPr>
            <a:normAutofit/>
          </a:bodyPr>
          <a:lstStyle/>
          <a:p>
            <a:pPr algn="l">
              <a:lnSpc>
                <a:spcPct val="90000"/>
              </a:lnSpc>
            </a:pPr>
            <a:r>
              <a:rPr lang="en-US" sz="1700" dirty="0"/>
              <a:t>Employing NLTK for text preprocessing.</a:t>
            </a:r>
          </a:p>
          <a:p>
            <a:pPr algn="l">
              <a:lnSpc>
                <a:spcPct val="90000"/>
              </a:lnSpc>
            </a:pPr>
            <a:r>
              <a:rPr lang="en-US" sz="1700" dirty="0"/>
              <a:t>Utilizing Scikit-learn for ML models.</a:t>
            </a:r>
          </a:p>
          <a:p>
            <a:pPr algn="l">
              <a:lnSpc>
                <a:spcPct val="90000"/>
              </a:lnSpc>
            </a:pPr>
            <a:r>
              <a:rPr lang="en-US" sz="1700" dirty="0"/>
              <a:t>BERT model fine-tuning via Hugging Face Transformers.</a:t>
            </a:r>
          </a:p>
          <a:p>
            <a:pPr algn="l">
              <a:lnSpc>
                <a:spcPct val="90000"/>
              </a:lnSpc>
            </a:pPr>
            <a:r>
              <a:rPr lang="en-US" sz="1700" dirty="0"/>
              <a:t>Matplotlib for visualization.</a:t>
            </a:r>
          </a:p>
        </p:txBody>
      </p:sp>
      <p:sp>
        <p:nvSpPr>
          <p:cNvPr id="2" name="Isosceles Triangle 1">
            <a:extLst>
              <a:ext uri="{FF2B5EF4-FFF2-40B4-BE49-F238E27FC236}">
                <a16:creationId xmlns:a16="http://schemas.microsoft.com/office/drawing/2014/main" id="{450D3D67-D9BA-35C9-2575-7BAF3BA1FE32}"/>
              </a:ext>
            </a:extLst>
          </p:cNvPr>
          <p:cNvSpPr/>
          <p:nvPr/>
        </p:nvSpPr>
        <p:spPr>
          <a:xfrm rot="10800000">
            <a:off x="2596658" y="351690"/>
            <a:ext cx="6190062" cy="6268917"/>
          </a:xfrm>
          <a:prstGeom prst="triangle">
            <a:avLst>
              <a:gd name="adj" fmla="val 49623"/>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4449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CBC8D87-FA28-4315-9BD9-39D064CAE941}"/>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303" b="5303"/>
          <a:stretch/>
        </p:blipFill>
        <p:spPr>
          <a:xfrm>
            <a:off x="-1" y="10"/>
            <a:ext cx="5123378" cy="6864475"/>
          </a:xfrm>
          <a:noFill/>
        </p:spPr>
      </p:pic>
      <p:sp>
        <p:nvSpPr>
          <p:cNvPr id="6" name="Title 5">
            <a:extLst>
              <a:ext uri="{FF2B5EF4-FFF2-40B4-BE49-F238E27FC236}">
                <a16:creationId xmlns:a16="http://schemas.microsoft.com/office/drawing/2014/main" id="{E35F351F-B40C-5766-0A28-1AEB2B46A1A9}"/>
              </a:ext>
            </a:extLst>
          </p:cNvPr>
          <p:cNvSpPr>
            <a:spLocks noGrp="1"/>
          </p:cNvSpPr>
          <p:nvPr>
            <p:ph type="title"/>
          </p:nvPr>
        </p:nvSpPr>
        <p:spPr>
          <a:xfrm>
            <a:off x="4506410" y="2679259"/>
            <a:ext cx="3362810" cy="1395208"/>
          </a:xfrm>
        </p:spPr>
        <p:txBody>
          <a:bodyPr anchor="ctr">
            <a:noAutofit/>
          </a:bodyPr>
          <a:lstStyle/>
          <a:p>
            <a:pPr algn="l"/>
            <a:r>
              <a:rPr lang="en-US" sz="4800" dirty="0"/>
              <a:t>Experiments &amp; Analysis</a:t>
            </a:r>
          </a:p>
        </p:txBody>
      </p:sp>
      <p:sp>
        <p:nvSpPr>
          <p:cNvPr id="5" name="Content Placeholder 4">
            <a:extLst>
              <a:ext uri="{FF2B5EF4-FFF2-40B4-BE49-F238E27FC236}">
                <a16:creationId xmlns:a16="http://schemas.microsoft.com/office/drawing/2014/main" id="{A12A0ED2-6F3D-A230-A470-B33CC07D5622}"/>
              </a:ext>
            </a:extLst>
          </p:cNvPr>
          <p:cNvSpPr>
            <a:spLocks noGrp="1"/>
          </p:cNvSpPr>
          <p:nvPr>
            <p:ph type="body" sz="quarter" idx="14"/>
          </p:nvPr>
        </p:nvSpPr>
        <p:spPr>
          <a:xfrm>
            <a:off x="8218426" y="793580"/>
            <a:ext cx="3304279" cy="5270839"/>
          </a:xfrm>
        </p:spPr>
        <p:txBody>
          <a:bodyPr anchor="ctr">
            <a:normAutofit/>
          </a:bodyPr>
          <a:lstStyle/>
          <a:p>
            <a:r>
              <a:rPr lang="en-US" dirty="0"/>
              <a:t>Built two pipelines: feature-based (SVM/Random Forest) and  transformer-based (BERT)</a:t>
            </a:r>
          </a:p>
          <a:p>
            <a:r>
              <a:rPr lang="en-US" dirty="0"/>
              <a:t>Dataset preprocessing and model training</a:t>
            </a:r>
          </a:p>
          <a:p>
            <a:r>
              <a:rPr lang="en-US" dirty="0"/>
              <a:t>Extracted lexical, syntactic, and structural features from literary datasets</a:t>
            </a:r>
          </a:p>
          <a:p>
            <a:r>
              <a:rPr lang="en-US" dirty="0"/>
              <a:t>Evaluating both models using precision, recall, F1-score, and confusion matrices</a:t>
            </a:r>
          </a:p>
          <a:p>
            <a:r>
              <a:rPr lang="en-US" dirty="0"/>
              <a:t>Visualizations to aid in analysis</a:t>
            </a:r>
          </a:p>
        </p:txBody>
      </p:sp>
    </p:spTree>
    <p:extLst>
      <p:ext uri="{BB962C8B-B14F-4D97-AF65-F5344CB8AC3E}">
        <p14:creationId xmlns:p14="http://schemas.microsoft.com/office/powerpoint/2010/main" val="4042418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E8A4E5D-8FD2-4BD1-8BC2-29EBD9D1E9F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33250" r="-1" b="-1"/>
          <a:stretch/>
        </p:blipFill>
        <p:spPr>
          <a:xfrm flipH="1">
            <a:off x="444819" y="597553"/>
            <a:ext cx="6063915" cy="6063915"/>
          </a:xfrm>
          <a:noFill/>
        </p:spPr>
      </p:pic>
      <p:sp>
        <p:nvSpPr>
          <p:cNvPr id="6" name="Title 5">
            <a:extLst>
              <a:ext uri="{FF2B5EF4-FFF2-40B4-BE49-F238E27FC236}">
                <a16:creationId xmlns:a16="http://schemas.microsoft.com/office/drawing/2014/main" id="{4AF052B4-91CD-84E3-5C80-D2D734B4AD30}"/>
              </a:ext>
            </a:extLst>
          </p:cNvPr>
          <p:cNvSpPr>
            <a:spLocks noGrp="1"/>
          </p:cNvSpPr>
          <p:nvPr>
            <p:ph type="title"/>
          </p:nvPr>
        </p:nvSpPr>
        <p:spPr>
          <a:xfrm>
            <a:off x="6876994" y="1535397"/>
            <a:ext cx="4845068" cy="1858617"/>
          </a:xfrm>
        </p:spPr>
        <p:txBody>
          <a:bodyPr anchor="b">
            <a:normAutofit/>
          </a:bodyPr>
          <a:lstStyle/>
          <a:p>
            <a:r>
              <a:rPr lang="en-US" dirty="0"/>
              <a:t>Results</a:t>
            </a:r>
          </a:p>
        </p:txBody>
      </p:sp>
      <p:sp>
        <p:nvSpPr>
          <p:cNvPr id="5" name="Content Placeholder 4">
            <a:extLst>
              <a:ext uri="{FF2B5EF4-FFF2-40B4-BE49-F238E27FC236}">
                <a16:creationId xmlns:a16="http://schemas.microsoft.com/office/drawing/2014/main" id="{2007F329-4516-45BB-7083-DA97C6E7F5F3}"/>
              </a:ext>
            </a:extLst>
          </p:cNvPr>
          <p:cNvSpPr>
            <a:spLocks noGrp="1"/>
          </p:cNvSpPr>
          <p:nvPr>
            <p:ph idx="1"/>
          </p:nvPr>
        </p:nvSpPr>
        <p:spPr>
          <a:xfrm>
            <a:off x="6876996" y="3401899"/>
            <a:ext cx="4845066" cy="2107095"/>
          </a:xfrm>
        </p:spPr>
        <p:txBody>
          <a:bodyPr>
            <a:normAutofit/>
          </a:bodyPr>
          <a:lstStyle/>
          <a:p>
            <a:r>
              <a:rPr lang="en-US" dirty="0"/>
              <a:t>Outputs include precision, recall, F1-score, and accuracy.</a:t>
            </a:r>
          </a:p>
          <a:p>
            <a:r>
              <a:rPr lang="en-US" dirty="0"/>
              <a:t>Visualizations like confusion matrices.</a:t>
            </a:r>
          </a:p>
        </p:txBody>
      </p:sp>
    </p:spTree>
    <p:extLst>
      <p:ext uri="{BB962C8B-B14F-4D97-AF65-F5344CB8AC3E}">
        <p14:creationId xmlns:p14="http://schemas.microsoft.com/office/powerpoint/2010/main" val="172881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1EAD1EA-2C65-114B-5B77-6E0C623F6927}"/>
              </a:ext>
            </a:extLst>
          </p:cNvPr>
          <p:cNvSpPr>
            <a:spLocks noGrp="1"/>
          </p:cNvSpPr>
          <p:nvPr>
            <p:ph idx="1"/>
          </p:nvPr>
        </p:nvSpPr>
        <p:spPr>
          <a:xfrm>
            <a:off x="932328" y="2511911"/>
            <a:ext cx="6345219" cy="3452360"/>
          </a:xfrm>
        </p:spPr>
        <p:txBody>
          <a:bodyPr>
            <a:normAutofit/>
          </a:bodyPr>
          <a:lstStyle/>
          <a:p>
            <a:r>
              <a:rPr lang="en-US" dirty="0"/>
              <a:t>PAN dataset is not easy to acquire or parse/use</a:t>
            </a:r>
          </a:p>
          <a:p>
            <a:r>
              <a:rPr lang="en-US" dirty="0"/>
              <a:t>Variability in stylometric features based on text length.</a:t>
            </a:r>
          </a:p>
          <a:p>
            <a:r>
              <a:rPr lang="en-US" dirty="0"/>
              <a:t>Normalization of features is crucial for comparisons.</a:t>
            </a:r>
          </a:p>
          <a:p>
            <a:r>
              <a:rPr lang="en-US" dirty="0"/>
              <a:t>Addressing topic leakage in transformer models.</a:t>
            </a:r>
          </a:p>
          <a:p>
            <a:r>
              <a:rPr lang="en-US" dirty="0"/>
              <a:t>How to compare totally different methods?</a:t>
            </a:r>
          </a:p>
        </p:txBody>
      </p:sp>
      <p:sp>
        <p:nvSpPr>
          <p:cNvPr id="6" name="Title 5">
            <a:extLst>
              <a:ext uri="{FF2B5EF4-FFF2-40B4-BE49-F238E27FC236}">
                <a16:creationId xmlns:a16="http://schemas.microsoft.com/office/drawing/2014/main" id="{D8B7196F-7CB8-8C9A-3FF7-65C027DCC6E7}"/>
              </a:ext>
            </a:extLst>
          </p:cNvPr>
          <p:cNvSpPr>
            <a:spLocks noGrp="1"/>
          </p:cNvSpPr>
          <p:nvPr>
            <p:ph type="title"/>
          </p:nvPr>
        </p:nvSpPr>
        <p:spPr>
          <a:xfrm>
            <a:off x="932330" y="801446"/>
            <a:ext cx="4534616" cy="1658993"/>
          </a:xfrm>
        </p:spPr>
        <p:txBody>
          <a:bodyPr anchor="ctr">
            <a:normAutofit/>
          </a:bodyPr>
          <a:lstStyle/>
          <a:p>
            <a:r>
              <a:rPr lang="en-US" dirty="0"/>
              <a:t>Challenges &amp; Lessons Learned</a:t>
            </a:r>
          </a:p>
        </p:txBody>
      </p:sp>
      <p:pic>
        <p:nvPicPr>
          <p:cNvPr id="7" name="Content Placeholder 6">
            <a:extLst>
              <a:ext uri="{FF2B5EF4-FFF2-40B4-BE49-F238E27FC236}">
                <a16:creationId xmlns:a16="http://schemas.microsoft.com/office/drawing/2014/main" id="{C0DD9ED9-7D9C-4FC1-B7AB-46585AF312E1}"/>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r="17612" b="-1"/>
          <a:stretch/>
        </p:blipFill>
        <p:spPr>
          <a:xfrm>
            <a:off x="5147501" y="10"/>
            <a:ext cx="8464509" cy="6857990"/>
          </a:xfrm>
          <a:noFill/>
        </p:spPr>
      </p:pic>
    </p:spTree>
    <p:extLst>
      <p:ext uri="{BB962C8B-B14F-4D97-AF65-F5344CB8AC3E}">
        <p14:creationId xmlns:p14="http://schemas.microsoft.com/office/powerpoint/2010/main" val="482986774"/>
      </p:ext>
    </p:extLst>
  </p:cSld>
  <p:clrMapOvr>
    <a:masterClrMapping/>
  </p:clrMapOvr>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conference presentation</Template>
  <TotalTime>2325</TotalTime>
  <Words>1496</Words>
  <Application>Microsoft Office PowerPoint</Application>
  <PresentationFormat>Widescreen</PresentationFormat>
  <Paragraphs>124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Garamond</vt:lpstr>
      <vt:lpstr>RetrospectVTI</vt:lpstr>
      <vt:lpstr>Author Attribution  Using Stylometry</vt:lpstr>
      <vt:lpstr>Problem Overview</vt:lpstr>
      <vt:lpstr>Motivation &amp; Goals</vt:lpstr>
      <vt:lpstr>Dataset Description</vt:lpstr>
      <vt:lpstr>Approach Overview</vt:lpstr>
      <vt:lpstr>Tools &amp; Techniques</vt:lpstr>
      <vt:lpstr>Experiments &amp; Analysis</vt:lpstr>
      <vt:lpstr>Results</vt:lpstr>
      <vt:lpstr>Challenges &amp; Lessons Learned</vt:lpstr>
      <vt:lpstr>Conclusion &amp;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Destiny Hillis</dc:creator>
  <cp:lastModifiedBy>Destiny Hillis</cp:lastModifiedBy>
  <cp:revision>5</cp:revision>
  <dcterms:created xsi:type="dcterms:W3CDTF">2025-04-19T05:01:44Z</dcterms:created>
  <dcterms:modified xsi:type="dcterms:W3CDTF">2025-04-20T19:47:11Z</dcterms:modified>
</cp:coreProperties>
</file>